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76" r:id="rId2"/>
    <p:sldId id="277" r:id="rId3"/>
    <p:sldId id="274" r:id="rId4"/>
    <p:sldId id="278" r:id="rId5"/>
    <p:sldId id="269"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050"/>
    <a:srgbClr val="E43C44"/>
    <a:srgbClr val="E12B34"/>
    <a:srgbClr val="46739C"/>
    <a:srgbClr val="3D6487"/>
    <a:srgbClr val="DA1F28"/>
    <a:srgbClr val="E96167"/>
    <a:srgbClr val="E33941"/>
    <a:srgbClr val="E7535A"/>
    <a:srgbClr val="E74F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55935" autoAdjust="0"/>
  </p:normalViewPr>
  <p:slideViewPr>
    <p:cSldViewPr snapToGrid="0" showGuides="1">
      <p:cViewPr varScale="1">
        <p:scale>
          <a:sx n="85" d="100"/>
          <a:sy n="85" d="100"/>
        </p:scale>
        <p:origin x="590" y="62"/>
      </p:cViewPr>
      <p:guideLst>
        <p:guide orient="horz" pos="2160"/>
        <p:guide pos="3863"/>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7" d="100"/>
          <a:sy n="57" d="100"/>
        </p:scale>
        <p:origin x="1956" y="3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79B17-92AA-447C-8182-6D8DE636D636}" type="datetimeFigureOut">
              <a:rPr lang="zh-CN" altLang="en-US" smtClean="0"/>
              <a:pPr/>
              <a:t>2021/10/4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BE0BE-46EA-40D2-B0A2-128018586D75}" type="slidenum">
              <a:rPr lang="zh-CN" altLang="en-US" smtClean="0"/>
              <a:pPr/>
              <a:t>‹#›</a:t>
            </a:fld>
            <a:endParaRPr lang="zh-CN" altLang="en-US"/>
          </a:p>
        </p:txBody>
      </p:sp>
    </p:spTree>
    <p:extLst>
      <p:ext uri="{BB962C8B-B14F-4D97-AF65-F5344CB8AC3E}">
        <p14:creationId xmlns:p14="http://schemas.microsoft.com/office/powerpoint/2010/main" val="3429087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5F58A01-9B30-4636-BC81-B292722D2D0D}" type="datetimeFigureOut">
              <a:rPr lang="zh-CN" altLang="en-US" smtClean="0"/>
              <a:pPr/>
              <a:t>2021/10/4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240996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F58A01-9B30-4636-BC81-B292722D2D0D}" type="datetimeFigureOut">
              <a:rPr lang="zh-CN" altLang="en-US" smtClean="0"/>
              <a:pPr/>
              <a:t>2021/10/4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318567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F58A01-9B30-4636-BC81-B292722D2D0D}" type="datetimeFigureOut">
              <a:rPr lang="zh-CN" altLang="en-US" smtClean="0"/>
              <a:pPr/>
              <a:t>2021/10/4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383383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F58A01-9B30-4636-BC81-B292722D2D0D}" type="datetimeFigureOut">
              <a:rPr lang="zh-CN" altLang="en-US" smtClean="0"/>
              <a:pPr/>
              <a:t>2021/10/4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135751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5F58A01-9B30-4636-BC81-B292722D2D0D}" type="datetimeFigureOut">
              <a:rPr lang="zh-CN" altLang="en-US" smtClean="0"/>
              <a:pPr/>
              <a:t>2021/10/4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308855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5F58A01-9B30-4636-BC81-B292722D2D0D}" type="datetimeFigureOut">
              <a:rPr lang="zh-CN" altLang="en-US" smtClean="0"/>
              <a:pPr/>
              <a:t>2021/10/4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209499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5F58A01-9B30-4636-BC81-B292722D2D0D}" type="datetimeFigureOut">
              <a:rPr lang="zh-CN" altLang="en-US" smtClean="0"/>
              <a:pPr/>
              <a:t>2021/10/4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249994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5F58A01-9B30-4636-BC81-B292722D2D0D}" type="datetimeFigureOut">
              <a:rPr lang="zh-CN" altLang="en-US" smtClean="0"/>
              <a:pPr/>
              <a:t>2021/10/4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2690897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F58A01-9B30-4636-BC81-B292722D2D0D}" type="datetimeFigureOut">
              <a:rPr lang="zh-CN" altLang="en-US" smtClean="0"/>
              <a:pPr/>
              <a:t>2021/10/4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234647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5F58A01-9B30-4636-BC81-B292722D2D0D}" type="datetimeFigureOut">
              <a:rPr lang="zh-CN" altLang="en-US" smtClean="0"/>
              <a:pPr/>
              <a:t>2021/10/4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372405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5F58A01-9B30-4636-BC81-B292722D2D0D}" type="datetimeFigureOut">
              <a:rPr lang="zh-CN" altLang="en-US" smtClean="0"/>
              <a:pPr/>
              <a:t>2021/10/4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598717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openDmn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58A01-9B30-4636-BC81-B292722D2D0D}" type="datetimeFigureOut">
              <a:rPr lang="zh-CN" altLang="en-US" smtClean="0"/>
              <a:pPr/>
              <a:t>2021/10/4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42F01-6A48-437F-83EC-C77BC123A37B}" type="slidenum">
              <a:rPr lang="zh-CN" altLang="en-US" smtClean="0"/>
              <a:pPr/>
              <a:t>‹#›</a:t>
            </a:fld>
            <a:endParaRPr lang="zh-CN" altLang="en-US"/>
          </a:p>
        </p:txBody>
      </p:sp>
    </p:spTree>
    <p:extLst>
      <p:ext uri="{BB962C8B-B14F-4D97-AF65-F5344CB8AC3E}">
        <p14:creationId xmlns:p14="http://schemas.microsoft.com/office/powerpoint/2010/main" val="235439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fxbum.ru/component/content/20-content/securities-market/stock/107-obligation?Itemid=280" TargetMode="External"/><Relationship Id="rId2" Type="http://schemas.openxmlformats.org/officeDocument/2006/relationships/hyperlink" Target="https://fxbum.ru/component/content/20-content/securities-market/stock/106-stock?Itemid=280"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9455" y="1815054"/>
            <a:ext cx="7308411" cy="400110"/>
          </a:xfrm>
          <a:prstGeom prst="rect">
            <a:avLst/>
          </a:prstGeom>
          <a:noFill/>
        </p:spPr>
        <p:txBody>
          <a:bodyPr wrap="none" rtlCol="0">
            <a:spAutoFit/>
          </a:bodyPr>
          <a:lstStyle/>
          <a:p>
            <a:r>
              <a:rPr lang="ru-RU" altLang="zh-CN" sz="2000" b="1" dirty="0">
                <a:solidFill>
                  <a:srgbClr val="46739C"/>
                </a:solidFill>
                <a:latin typeface="+mj-ea"/>
                <a:ea typeface="+mj-ea"/>
              </a:rPr>
              <a:t>Раздел 2. Фондовые активы на рынке ценных бумаг</a:t>
            </a:r>
            <a:endParaRPr lang="zh-CN" altLang="en-US" sz="2000" b="1" dirty="0">
              <a:solidFill>
                <a:srgbClr val="46739C"/>
              </a:solidFill>
              <a:latin typeface="+mj-ea"/>
              <a:ea typeface="+mj-ea"/>
            </a:endParaRPr>
          </a:p>
        </p:txBody>
      </p:sp>
      <p:sp>
        <p:nvSpPr>
          <p:cNvPr id="4" name="直角三角形 3"/>
          <p:cNvSpPr/>
          <p:nvPr/>
        </p:nvSpPr>
        <p:spPr>
          <a:xfrm rot="10800000">
            <a:off x="3863661" y="-3"/>
            <a:ext cx="8328337" cy="4430334"/>
          </a:xfrm>
          <a:prstGeom prst="rtTriangle">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09455" y="2721114"/>
            <a:ext cx="7851829" cy="1015663"/>
          </a:xfrm>
          <a:prstGeom prst="rect">
            <a:avLst/>
          </a:prstGeom>
          <a:noFill/>
        </p:spPr>
        <p:txBody>
          <a:bodyPr wrap="none" rtlCol="0">
            <a:spAutoFit/>
          </a:bodyPr>
          <a:lstStyle/>
          <a:p>
            <a:r>
              <a:rPr lang="ru-RU" altLang="zh-CN" sz="2000" b="1" dirty="0">
                <a:solidFill>
                  <a:srgbClr val="EBC050"/>
                </a:solidFill>
                <a:latin typeface="+mj-ea"/>
                <a:ea typeface="+mj-ea"/>
              </a:rPr>
              <a:t>Тема 2.1. Основные ценные бумаги и их характеристика</a:t>
            </a:r>
          </a:p>
          <a:p>
            <a:endParaRPr lang="ru-RU" altLang="zh-CN" sz="2000" b="1" dirty="0">
              <a:solidFill>
                <a:srgbClr val="EBC050"/>
              </a:solidFill>
              <a:latin typeface="+mj-ea"/>
              <a:ea typeface="+mj-ea"/>
            </a:endParaRPr>
          </a:p>
          <a:p>
            <a:r>
              <a:rPr lang="ru-RU" altLang="zh-CN" sz="2000" b="1" dirty="0">
                <a:solidFill>
                  <a:srgbClr val="EBC050"/>
                </a:solidFill>
                <a:latin typeface="+mj-ea"/>
                <a:ea typeface="+mj-ea"/>
              </a:rPr>
              <a:t>Тема 2.2. Производные ценные бумаги</a:t>
            </a:r>
          </a:p>
        </p:txBody>
      </p:sp>
    </p:spTree>
    <p:extLst>
      <p:ext uri="{BB962C8B-B14F-4D97-AF65-F5344CB8AC3E}">
        <p14:creationId xmlns:p14="http://schemas.microsoft.com/office/powerpoint/2010/main" val="2923374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усеченные противолежащие углы 1">
            <a:extLst>
              <a:ext uri="{FF2B5EF4-FFF2-40B4-BE49-F238E27FC236}">
                <a16:creationId xmlns:a16="http://schemas.microsoft.com/office/drawing/2014/main" id="{F08D74D5-368C-437F-B1FF-D1A8B855FA5E}"/>
              </a:ext>
            </a:extLst>
          </p:cNvPr>
          <p:cNvSpPr/>
          <p:nvPr/>
        </p:nvSpPr>
        <p:spPr>
          <a:xfrm>
            <a:off x="266700" y="209549"/>
            <a:ext cx="11720513" cy="1762125"/>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0215" algn="just">
              <a:lnSpc>
                <a:spcPct val="150000"/>
              </a:lnSpc>
              <a:spcAft>
                <a:spcPts val="8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Доход от </a:t>
            </a:r>
            <a:r>
              <a:rPr lang="ru-RU"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распоряжения</a:t>
            </a: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ценной бумагой - это доход от продажи ценной бумаги по рыночной стоимости, когда она превышает номинальную или первоначальную стоимость, по которой она была приобретена.</a:t>
            </a:r>
            <a:b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Доход от </a:t>
            </a:r>
            <a:r>
              <a:rPr lang="ru-RU"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владения</a:t>
            </a: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ценной бумагой может быть получен следующими способами: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3970106-F51B-4E1D-A290-D6537A15A728}"/>
              </a:ext>
            </a:extLst>
          </p:cNvPr>
          <p:cNvSpPr txBox="1"/>
          <p:nvPr/>
        </p:nvSpPr>
        <p:spPr>
          <a:xfrm>
            <a:off x="266700" y="2134658"/>
            <a:ext cx="11653837" cy="4247317"/>
          </a:xfrm>
          <a:prstGeom prst="rect">
            <a:avLst/>
          </a:prstGeom>
          <a:noFill/>
        </p:spPr>
        <p:txBody>
          <a:bodyPr wrap="square">
            <a:spAutoFit/>
          </a:bodyPr>
          <a:lstStyle/>
          <a:p>
            <a:pPr marL="342900" lvl="0" indent="-342900" algn="just">
              <a:buSzPts val="1000"/>
              <a:buFont typeface="Symbol" panose="05050102010706020507" pitchFamily="18" charset="2"/>
              <a:buChar char=""/>
              <a:tabLst>
                <a:tab pos="457200" algn="l"/>
              </a:tabLs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фиксированный процентный платеж - неизменный по уровню доход. Из-за инфляции и быстро меняющейся рыночной конъюнктуры с течением времени неизменный по уровню доход потеряет свою привлекательность;</a:t>
            </a:r>
          </a:p>
          <a:p>
            <a:pPr marL="342900" marR="0" lvl="0" indent="-342900" algn="just" defTabSz="914400" rtl="0" eaLnBrk="1" fontAlgn="auto" latinLnBrk="0" hangingPunct="1">
              <a:spcBef>
                <a:spcPts val="0"/>
              </a:spcBef>
              <a:buClrTx/>
              <a:buSzPts val="1000"/>
              <a:buFont typeface="Symbol" panose="05050102010706020507" pitchFamily="18" charset="2"/>
              <a:buChar char=""/>
              <a:tabLst>
                <a:tab pos="457200" algn="l"/>
              </a:tabLst>
              <a:defRPr/>
            </a:pPr>
            <a:r>
              <a:rPr kumimoji="0" lang="ru-RU"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ступенчатая процентная ставка. Применение ступенчатой процентной ставки заключается в том, что устанавливается несколько дат, по истечении которых владелец ценной бумаги может либо погасить ее, либо оставить до наступления следующей даты. В каждый последующий период процентная ставка возрастает;</a:t>
            </a:r>
            <a:endPar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плавающая ставка процентного дохода. Плавающая ставка процентного дохода изменяется регулярно (раз в квартал, в полугодие) в соответствии с динамикой учетной ставки ЦБ РФ или уровнем доходности государственных ценных бумаг, размещаемых путем аукционной продажи;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доход от индексации номинальной стоимости и процентной ставки ценной бумаги - номинал или процентная ставка ценной бумаги - индексируется с учетом индекса инфляции (индекса потребительских цеп);</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доход за счет скидки (дисконта) при покупке ценной бумаги. Реализация долговых обязательств (векселей, сертификатов и др.) со скидкой против их номинальной цены - такая скидка называется дисконтом;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доход в форме выигрыша по займу предполагает проведение выигрышных займов;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дивиденд - доход на акцию, который формируется за счет прибыли акционерного общества (или другого эмитента), выпустившего акции.</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9055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E664D2-6B4F-4344-9920-0699EF9F524D}"/>
              </a:ext>
            </a:extLst>
          </p:cNvPr>
          <p:cNvSpPr txBox="1"/>
          <p:nvPr/>
        </p:nvSpPr>
        <p:spPr>
          <a:xfrm>
            <a:off x="309563" y="252413"/>
            <a:ext cx="11696699" cy="1709892"/>
          </a:xfrm>
          <a:prstGeom prst="rect">
            <a:avLst/>
          </a:prstGeom>
          <a:solidFill>
            <a:schemeClr val="accent6">
              <a:lumMod val="20000"/>
              <a:lumOff val="80000"/>
            </a:schemeClr>
          </a:solidFill>
        </p:spPr>
        <p:txBody>
          <a:bodyPr wrap="square" rtlCol="0">
            <a:spAutoFit/>
          </a:bodyPr>
          <a:lstStyle/>
          <a:p>
            <a:pPr indent="450215" algn="just">
              <a:lnSpc>
                <a:spcPct val="150000"/>
              </a:lnSpc>
              <a:spcAft>
                <a:spcPts val="8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В зависимости от возможности досрочного погашения различают: </a:t>
            </a: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безотзывные</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ценные бумаги, которые не могут быть отозваны и погашены эмитентом досрочно; </a:t>
            </a: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отзывные ценные</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бумаги, которые могут быть отозваны и погашены эмитентом до наступления срока погашения. Процедура отзыва должна быть предусмотрена в проспекте эмиссии.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AB97E0E-1738-46C3-9ED1-A19DB3AF49CB}"/>
              </a:ext>
            </a:extLst>
          </p:cNvPr>
          <p:cNvSpPr txBox="1"/>
          <p:nvPr/>
        </p:nvSpPr>
        <p:spPr>
          <a:xfrm>
            <a:off x="309562" y="2201332"/>
            <a:ext cx="11696699" cy="878895"/>
          </a:xfrm>
          <a:prstGeom prst="rect">
            <a:avLst/>
          </a:prstGeom>
          <a:solidFill>
            <a:schemeClr val="accent6">
              <a:lumMod val="20000"/>
              <a:lumOff val="80000"/>
            </a:schemeClr>
          </a:solidFill>
        </p:spPr>
        <p:txBody>
          <a:bodyPr wrap="square">
            <a:spAutoFit/>
          </a:bodyPr>
          <a:lstStyle/>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По возможности обмена ценные бумаги бывают </a:t>
            </a:r>
            <a:r>
              <a:rPr lang="ru-RU"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конвертируемые и неконвертируемые</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Конвертируемые - это ценные бумаги, которые при определенных условиях обмениваются на другие виды бумаг того же эмитента.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389335-FE9B-4665-AEF4-87C014C70745}"/>
              </a:ext>
            </a:extLst>
          </p:cNvPr>
          <p:cNvSpPr txBox="1"/>
          <p:nvPr/>
        </p:nvSpPr>
        <p:spPr>
          <a:xfrm>
            <a:off x="309562" y="3385930"/>
            <a:ext cx="11696701" cy="463397"/>
          </a:xfrm>
          <a:prstGeom prst="rect">
            <a:avLst/>
          </a:prstGeom>
          <a:solidFill>
            <a:schemeClr val="accent6">
              <a:lumMod val="20000"/>
              <a:lumOff val="80000"/>
            </a:schemeClr>
          </a:solidFill>
        </p:spPr>
        <p:txBody>
          <a:bodyPr wrap="square">
            <a:spAutoFit/>
          </a:bodyPr>
          <a:lstStyle/>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По типу использования ценные бумаги бывают </a:t>
            </a:r>
            <a:r>
              <a:rPr lang="ru-RU"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инвестиционные (капитальные) и </a:t>
            </a:r>
            <a:r>
              <a:rPr lang="ru-RU"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неинвестиционные</a:t>
            </a:r>
            <a:r>
              <a:rPr lang="ru-RU"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7771EBA-F924-49F4-BAA4-FC20141AFCB6}"/>
              </a:ext>
            </a:extLst>
          </p:cNvPr>
          <p:cNvSpPr txBox="1"/>
          <p:nvPr/>
        </p:nvSpPr>
        <p:spPr>
          <a:xfrm>
            <a:off x="309562" y="4155030"/>
            <a:ext cx="11382375" cy="1812484"/>
          </a:xfrm>
          <a:prstGeom prst="rect">
            <a:avLst/>
          </a:prstGeom>
          <a:noFill/>
        </p:spPr>
        <p:txBody>
          <a:bodyPr wrap="square">
            <a:spAutoFit/>
          </a:bodyPr>
          <a:lstStyle/>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Инвестиционные - ценные бумаги, являющиеся объектом вложения капитала (акции, облигации, фьючерсные контракты и др.).</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Неинвестиционные</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ценные бумаги, которые обслуживают денежные расчеты на товарных и других рынках (векселя, чеки, коносаменты).</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1519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73035B-41E5-48FE-8A9D-CC371D5D1138}"/>
              </a:ext>
            </a:extLst>
          </p:cNvPr>
          <p:cNvSpPr txBox="1"/>
          <p:nvPr/>
        </p:nvSpPr>
        <p:spPr>
          <a:xfrm>
            <a:off x="566737" y="138485"/>
            <a:ext cx="11268076" cy="463397"/>
          </a:xfrm>
          <a:prstGeom prst="rect">
            <a:avLst/>
          </a:prstGeom>
          <a:solidFill>
            <a:schemeClr val="accent6">
              <a:lumMod val="20000"/>
              <a:lumOff val="80000"/>
            </a:schemeClr>
          </a:solidFill>
        </p:spPr>
        <p:txBody>
          <a:bodyPr wrap="square">
            <a:spAutoFit/>
          </a:bodyPr>
          <a:lstStyle/>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В зависимости от выраженных на бумаге прав ценные бумаги делят на: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BC591EE-0F85-4424-ADAD-8BCB1CC7B39A}"/>
              </a:ext>
            </a:extLst>
          </p:cNvPr>
          <p:cNvSpPr txBox="1"/>
          <p:nvPr/>
        </p:nvSpPr>
        <p:spPr>
          <a:xfrm>
            <a:off x="566737" y="711420"/>
            <a:ext cx="10639425" cy="3469348"/>
          </a:xfrm>
          <a:prstGeom prst="rect">
            <a:avLst/>
          </a:prstGeom>
          <a:noFill/>
        </p:spPr>
        <p:txBody>
          <a:bodyPr wrap="square">
            <a:spAutoFit/>
          </a:bodyPr>
          <a:lstStyle/>
          <a:p>
            <a:pPr marL="285750" lvl="0" indent="-285750" algn="just">
              <a:lnSpc>
                <a:spcPct val="150000"/>
              </a:lnSpc>
              <a:spcAft>
                <a:spcPts val="800"/>
              </a:spcAft>
              <a:buSzPts val="1000"/>
              <a:buFont typeface="Wingdings" panose="05000000000000000000" pitchFamily="2" charset="2"/>
              <a:buChar char="ü"/>
              <a:tabLst>
                <a:tab pos="457200" algn="l"/>
              </a:tabLs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бумаги, закрепляющие право участия в каком-либо акционерном обществе (акции, сертификаты акций);</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spcAft>
                <a:spcPts val="800"/>
              </a:spcAft>
              <a:buSzPts val="1000"/>
              <a:buFont typeface="Wingdings" panose="05000000000000000000" pitchFamily="2" charset="2"/>
              <a:buChar char="ü"/>
              <a:tabLst>
                <a:tab pos="457200" algn="l"/>
              </a:tabLs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денежные бумаги (облигации, векселя, чеки, сертификаты банков);</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spcAft>
                <a:spcPts val="800"/>
              </a:spcAft>
              <a:buSzPts val="1000"/>
              <a:buFont typeface="Wingdings" panose="05000000000000000000" pitchFamily="2" charset="2"/>
              <a:buChar char="ü"/>
              <a:tabLst>
                <a:tab pos="457200" algn="l"/>
              </a:tabLs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товарные бумаги, закрепляющие вещественные права: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право собственности (свидетельства собственности, имущественный лист, купчая);</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право залога на товары (закладная, залоговое свидетельство);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то и другое одновременно (варрант, коносамент).</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E1EADD6-30BF-4DB5-B72C-FFBA0D91DDE2}"/>
              </a:ext>
            </a:extLst>
          </p:cNvPr>
          <p:cNvSpPr txBox="1"/>
          <p:nvPr/>
        </p:nvSpPr>
        <p:spPr>
          <a:xfrm>
            <a:off x="566737" y="4340451"/>
            <a:ext cx="11268074" cy="1294393"/>
          </a:xfrm>
          <a:prstGeom prst="rect">
            <a:avLst/>
          </a:prstGeom>
          <a:solidFill>
            <a:schemeClr val="accent6">
              <a:lumMod val="20000"/>
              <a:lumOff val="80000"/>
            </a:schemeClr>
          </a:solidFill>
        </p:spPr>
        <p:txBody>
          <a:bodyPr wrap="square">
            <a:spAutoFit/>
          </a:bodyPr>
          <a:lstStyle/>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    По экономической сущности ценные бумаги подразделяются на акции, облигации, векселя, чеки, депозитные и сберегательные сертификаты, коносаменты, опционы, варранты, жилищные сертификаты, инвестиционные паи и др.</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462ECEF-AE5B-4688-8E31-28C4B37A2AAF}"/>
              </a:ext>
            </a:extLst>
          </p:cNvPr>
          <p:cNvSpPr txBox="1"/>
          <p:nvPr/>
        </p:nvSpPr>
        <p:spPr>
          <a:xfrm>
            <a:off x="566736" y="5794528"/>
            <a:ext cx="11268075" cy="878895"/>
          </a:xfrm>
          <a:prstGeom prst="rect">
            <a:avLst/>
          </a:prstGeom>
          <a:noFill/>
        </p:spPr>
        <p:txBody>
          <a:bodyPr wrap="square">
            <a:spAutoFit/>
          </a:bodyPr>
          <a:lstStyle/>
          <a:p>
            <a:pPr indent="450215" algn="just">
              <a:lnSpc>
                <a:spcPct val="150000"/>
              </a:lnSpc>
              <a:spcAft>
                <a:spcPts val="800"/>
              </a:spcAft>
            </a:pPr>
            <a:r>
              <a:rPr lang="ru-RU"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Можно классифицировать ценные бумаги и по другим признакам, для этого всегда надо учитывать цель классификации.</a:t>
            </a:r>
            <a:endParaRPr lang="ru-RU"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2141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CB1796-4A5F-4AE3-BA72-BC001E4D5B9A}"/>
              </a:ext>
            </a:extLst>
          </p:cNvPr>
          <p:cNvSpPr txBox="1"/>
          <p:nvPr/>
        </p:nvSpPr>
        <p:spPr>
          <a:xfrm>
            <a:off x="819150" y="224088"/>
            <a:ext cx="6939243" cy="400110"/>
          </a:xfrm>
          <a:prstGeom prst="rect">
            <a:avLst/>
          </a:prstGeom>
          <a:solidFill>
            <a:schemeClr val="accent6">
              <a:lumMod val="20000"/>
              <a:lumOff val="80000"/>
            </a:schemeClr>
          </a:solidFill>
        </p:spPr>
        <p:txBody>
          <a:bodyPr wrap="square">
            <a:spAutoFit/>
          </a:bodyPr>
          <a:lstStyle/>
          <a:p>
            <a:r>
              <a:rPr kumimoji="0" lang="ru-RU" altLang="zh-CN" sz="2000" b="1" i="0" u="none" strike="noStrike" kern="1200" cap="none" spc="0" normalizeH="0" baseline="0" noProof="0" dirty="0">
                <a:ln>
                  <a:noFill/>
                </a:ln>
                <a:solidFill>
                  <a:schemeClr val="accent5">
                    <a:lumMod val="75000"/>
                  </a:schemeClr>
                </a:solidFill>
                <a:effectLst/>
                <a:uLnTx/>
                <a:uFillTx/>
                <a:latin typeface="微软雅黑"/>
                <a:ea typeface="微软雅黑"/>
                <a:cs typeface="+mn-cs"/>
              </a:rPr>
              <a:t>2.	Классические ценные бумаги.</a:t>
            </a:r>
            <a:endParaRPr lang="ru-RU" dirty="0">
              <a:solidFill>
                <a:schemeClr val="accent5">
                  <a:lumMod val="75000"/>
                </a:schemeClr>
              </a:solidFill>
            </a:endParaRPr>
          </a:p>
        </p:txBody>
      </p:sp>
      <p:sp>
        <p:nvSpPr>
          <p:cNvPr id="4" name="TextBox 3">
            <a:extLst>
              <a:ext uri="{FF2B5EF4-FFF2-40B4-BE49-F238E27FC236}">
                <a16:creationId xmlns:a16="http://schemas.microsoft.com/office/drawing/2014/main" id="{A67027A5-62BA-45A7-A7CC-D13C540C757D}"/>
              </a:ext>
            </a:extLst>
          </p:cNvPr>
          <p:cNvSpPr txBox="1"/>
          <p:nvPr/>
        </p:nvSpPr>
        <p:spPr>
          <a:xfrm>
            <a:off x="304800" y="720196"/>
            <a:ext cx="11482387" cy="1294393"/>
          </a:xfrm>
          <a:prstGeom prst="rect">
            <a:avLst/>
          </a:prstGeom>
          <a:noFill/>
        </p:spPr>
        <p:txBody>
          <a:bodyPr wrap="square">
            <a:spAutoFit/>
          </a:bodyPr>
          <a:lstStyle/>
          <a:p>
            <a:pPr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Классические виды ценных бумаг сводятся к следующим: </a:t>
            </a:r>
            <a:r>
              <a:rPr lang="ru-RU" i="1" dirty="0">
                <a:effectLst/>
                <a:latin typeface="Times New Roman" panose="02020603050405020304" pitchFamily="18" charset="0"/>
                <a:ea typeface="Calibri" panose="020F0502020204030204" pitchFamily="34" charset="0"/>
                <a:cs typeface="Times New Roman" panose="02020603050405020304" pitchFamily="18" charset="0"/>
              </a:rPr>
              <a:t>облигация, государственная облигация, чек, вексель, сберегательный сертификат, депозитный сертификат, акция, банковская сберкнижка на предъявителя, приватизационные бумаги.</a:t>
            </a:r>
            <a:endParaRPr lang="ru-RU"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скругленные углы 4">
            <a:extLst>
              <a:ext uri="{FF2B5EF4-FFF2-40B4-BE49-F238E27FC236}">
                <a16:creationId xmlns:a16="http://schemas.microsoft.com/office/drawing/2014/main" id="{AF1140D9-B9F9-4777-BF53-CC0B66B9A671}"/>
              </a:ext>
            </a:extLst>
          </p:cNvPr>
          <p:cNvSpPr/>
          <p:nvPr/>
        </p:nvSpPr>
        <p:spPr>
          <a:xfrm>
            <a:off x="304800" y="2109788"/>
            <a:ext cx="11696700" cy="139065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i="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Акция</a:t>
            </a:r>
            <a:r>
              <a:rPr lang="ru-RU"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это ценная бумага, эмитированная акционерным обществом, отражающая долю инвестора (покупателя) в уставном капитале, дающая право владельцу на получение определенного дохода из прибыли в виде дивидендов и формальное участие в управлении компанией.</a:t>
            </a:r>
            <a:endParaRPr lang="ru-RU" sz="14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id="{DC1F2A9A-3099-42F9-92FB-A00F929DA2FA}"/>
              </a:ext>
            </a:extLst>
          </p:cNvPr>
          <p:cNvSpPr/>
          <p:nvPr/>
        </p:nvSpPr>
        <p:spPr>
          <a:xfrm>
            <a:off x="304800" y="3695700"/>
            <a:ext cx="11696700" cy="1109662"/>
          </a:xfrm>
          <a:prstGeom prst="roundRect">
            <a:avLst/>
          </a:prstGeom>
          <a:solidFill>
            <a:schemeClr val="accent6">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Акция - это долевая ценная бумага, которая показывает долю владельца в уставном капитале и не является долговой ценной бумагой, она не предполагает выкуп ее акционерным обществом. </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скругленные углы 6">
            <a:extLst>
              <a:ext uri="{FF2B5EF4-FFF2-40B4-BE49-F238E27FC236}">
                <a16:creationId xmlns:a16="http://schemas.microsoft.com/office/drawing/2014/main" id="{73C25566-71A3-40AD-9AD6-623E6FBAF237}"/>
              </a:ext>
            </a:extLst>
          </p:cNvPr>
          <p:cNvSpPr/>
          <p:nvPr/>
        </p:nvSpPr>
        <p:spPr>
          <a:xfrm>
            <a:off x="304800" y="4914900"/>
            <a:ext cx="11696700" cy="1828800"/>
          </a:xfrm>
          <a:prstGeom prst="roundRect">
            <a:avLst/>
          </a:prstGeom>
          <a:solidFill>
            <a:schemeClr val="accent6">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Акция - это бессрочная ценная бумага, срок ее обращения не ограничивается, и она может быть погашена только по решению собрания акционеров акционерного общества или при его ликвидации (акции не возвращаются, их можно только продать). Таким образом, основная суть акции в том, что она является частью капитала, выражает долю в капитале. </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027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7525CD-1E9A-4350-9C01-80C5BFC1B513}"/>
              </a:ext>
            </a:extLst>
          </p:cNvPr>
          <p:cNvSpPr txBox="1"/>
          <p:nvPr/>
        </p:nvSpPr>
        <p:spPr>
          <a:xfrm>
            <a:off x="671511" y="543298"/>
            <a:ext cx="10848975" cy="504625"/>
          </a:xfrm>
          <a:prstGeom prst="rect">
            <a:avLst/>
          </a:prstGeom>
          <a:noFill/>
        </p:spPr>
        <p:txBody>
          <a:bodyPr wrap="square">
            <a:spAutoFit/>
          </a:bodyPr>
          <a:lstStyle/>
          <a:p>
            <a:pPr indent="450215" algn="just">
              <a:lnSpc>
                <a:spcPct val="150000"/>
              </a:lnSpc>
              <a:spcAft>
                <a:spcPts val="800"/>
              </a:spcAft>
            </a:pPr>
            <a:r>
              <a:rPr lang="ru-RU" sz="2000" dirty="0">
                <a:solidFill>
                  <a:srgbClr val="E12B34"/>
                </a:solidFill>
                <a:effectLst/>
                <a:latin typeface="Times New Roman" panose="02020603050405020304" pitchFamily="18" charset="0"/>
                <a:ea typeface="Calibri" panose="020F0502020204030204" pitchFamily="34" charset="0"/>
                <a:cs typeface="Times New Roman" panose="02020603050405020304" pitchFamily="18" charset="0"/>
              </a:rPr>
              <a:t>При этом для инвестора имеет значение и набор прав, которые регламентирует акция: </a:t>
            </a:r>
            <a:endParaRPr lang="ru-RU" sz="2000" dirty="0">
              <a:solidFill>
                <a:srgbClr val="E12B3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87B3499-1D96-46FF-9ACC-9762D30334A1}"/>
              </a:ext>
            </a:extLst>
          </p:cNvPr>
          <p:cNvSpPr txBox="1"/>
          <p:nvPr/>
        </p:nvSpPr>
        <p:spPr>
          <a:xfrm>
            <a:off x="302418" y="1307918"/>
            <a:ext cx="11587163" cy="4095160"/>
          </a:xfrm>
          <a:prstGeom prst="rect">
            <a:avLst/>
          </a:prstGeom>
          <a:solidFill>
            <a:schemeClr val="accent6">
              <a:lumMod val="20000"/>
              <a:lumOff val="80000"/>
            </a:schemeClr>
          </a:solidFill>
        </p:spPr>
        <p:txBody>
          <a:bodyPr wrap="square">
            <a:spAutoFit/>
          </a:bodyPr>
          <a:lstStyle/>
          <a:p>
            <a:pPr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 право голоса на общем собрании акционеров (только для владельцев обыкновенных акций);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 право участия в прибыли (размер дивиденда зависит от прибыли: чем выше прибыль, тем больший размер дивиденда получит владелец акции; размер дивиденда определяется на собрании акционеров, и именно там принимается решение не только о его размере, но и о возможности его выплаты - вполне возможна ситуация, когда прибыль компании будет достаточной для выплаты дивидендов, но собрание решит не выплачивать их, а направить данную сумму на развитие производства);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 право на первоочередное приобретение новых выпусков акций этой компании;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 право на определенную часть имущества при ликвидации компании, если такое остается после выплаты долгов компании, при этом первоочередное право имеют владельцы привилегированных акций.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0926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B2AE2F-39FF-4439-A9DB-6B4C077CE9C4}"/>
              </a:ext>
            </a:extLst>
          </p:cNvPr>
          <p:cNvSpPr txBox="1"/>
          <p:nvPr/>
        </p:nvSpPr>
        <p:spPr>
          <a:xfrm>
            <a:off x="590549" y="188508"/>
            <a:ext cx="11339513" cy="2540888"/>
          </a:xfrm>
          <a:prstGeom prst="rect">
            <a:avLst/>
          </a:prstGeom>
          <a:noFill/>
        </p:spPr>
        <p:txBody>
          <a:bodyPr wrap="square">
            <a:spAutoFit/>
          </a:bodyPr>
          <a:lstStyle/>
          <a:p>
            <a:pPr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Практика привлечения финансовых ресурсов в акционерные общества выработала большое количество разновидностей акций, которые удовлетворяют самым различным запросам инвесторов (покупателей). Однако следует отметить, что покупка любой акции есть внесение средств в капитал предприятия и связана с риском убытков в результате неэффективной деятельности акционерного общества или даже потерей средств в результате его банкротства (акцию нельзя вернуть компании, ее можно только продать, поэтому инвестор должен серьезно подходить к покупке акций).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E3349C9-B472-441C-B68F-1F0E71DBA33B}"/>
              </a:ext>
            </a:extLst>
          </p:cNvPr>
          <p:cNvSpPr txBox="1"/>
          <p:nvPr/>
        </p:nvSpPr>
        <p:spPr>
          <a:xfrm>
            <a:off x="590549" y="2953466"/>
            <a:ext cx="11249026" cy="878895"/>
          </a:xfrm>
          <a:prstGeom prst="rect">
            <a:avLst/>
          </a:prstGeom>
          <a:solidFill>
            <a:schemeClr val="accent6">
              <a:lumMod val="20000"/>
              <a:lumOff val="80000"/>
            </a:schemeClr>
          </a:solidFill>
        </p:spPr>
        <p:txBody>
          <a:bodyPr wrap="square">
            <a:spAutoFit/>
          </a:bodyPr>
          <a:lstStyle/>
          <a:p>
            <a:pPr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В зависимости от эмитента выделяют корпоративные акции, выпускаемые предприятиями, и банковские, выпускаемые банками, при этом доля банковских акций достаточно мала по сравнению с корпоративными.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1BD7C3C-32C9-42D6-99FC-359DEF6424CE}"/>
              </a:ext>
            </a:extLst>
          </p:cNvPr>
          <p:cNvSpPr txBox="1"/>
          <p:nvPr/>
        </p:nvSpPr>
        <p:spPr>
          <a:xfrm>
            <a:off x="590549" y="4240709"/>
            <a:ext cx="11249026" cy="2125390"/>
          </a:xfrm>
          <a:prstGeom prst="rect">
            <a:avLst/>
          </a:prstGeom>
          <a:noFill/>
        </p:spPr>
        <p:txBody>
          <a:bodyPr wrap="square">
            <a:spAutoFit/>
          </a:bodyPr>
          <a:lstStyle/>
          <a:p>
            <a:pPr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По принадлежности могут быть именные, на предъявителя и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ванкулированные</a:t>
            </a:r>
            <a:r>
              <a:rPr lang="ru-RU" dirty="0">
                <a:effectLst/>
                <a:latin typeface="Times New Roman" panose="02020603050405020304" pitchFamily="18" charset="0"/>
                <a:ea typeface="Calibri" panose="020F0502020204030204" pitchFamily="34" charset="0"/>
                <a:cs typeface="Times New Roman" panose="02020603050405020304" pitchFamily="18" charset="0"/>
              </a:rPr>
              <a:t> именные акции. Для передачи прав по именной акции требуется согласие сторон, передача сертификата, заявление об уступке прав (цессия) и регистрация нового владельца, доля таких акций в торговом обороте незначительна.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Ванкулированные</a:t>
            </a:r>
            <a:r>
              <a:rPr lang="ru-RU" dirty="0">
                <a:effectLst/>
                <a:latin typeface="Times New Roman" panose="02020603050405020304" pitchFamily="18" charset="0"/>
                <a:ea typeface="Calibri" panose="020F0502020204030204" pitchFamily="34" charset="0"/>
                <a:cs typeface="Times New Roman" panose="02020603050405020304" pitchFamily="18" charset="0"/>
              </a:rPr>
              <a:t> акции в отличие от именных требуют согласия акционерного общества на покупку-продажу данной ценной бумаги.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7081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CEC082-8DC5-4709-8895-56471C636F74}"/>
              </a:ext>
            </a:extLst>
          </p:cNvPr>
          <p:cNvSpPr txBox="1"/>
          <p:nvPr/>
        </p:nvSpPr>
        <p:spPr>
          <a:xfrm>
            <a:off x="357188" y="362323"/>
            <a:ext cx="11434762" cy="463397"/>
          </a:xfrm>
          <a:prstGeom prst="rect">
            <a:avLst/>
          </a:prstGeom>
          <a:solidFill>
            <a:schemeClr val="accent6">
              <a:lumMod val="20000"/>
              <a:lumOff val="80000"/>
            </a:schemeClr>
          </a:solidFill>
        </p:spPr>
        <p:txBody>
          <a:bodyPr wrap="square">
            <a:spAutoFit/>
          </a:bodyPr>
          <a:lstStyle/>
          <a:p>
            <a:pPr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По степени надежности различают акции </a:t>
            </a:r>
            <a:r>
              <a:rPr lang="ru-RU" i="1" dirty="0">
                <a:effectLst/>
                <a:latin typeface="Times New Roman" panose="02020603050405020304" pitchFamily="18" charset="0"/>
                <a:ea typeface="Calibri" panose="020F0502020204030204" pitchFamily="34" charset="0"/>
                <a:cs typeface="Times New Roman" panose="02020603050405020304" pitchFamily="18" charset="0"/>
              </a:rPr>
              <a:t>высокого, среднего и низкого качества</a:t>
            </a:r>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7ABA3F3-6B77-44B0-8427-805B992FFC6D}"/>
              </a:ext>
            </a:extLst>
          </p:cNvPr>
          <p:cNvSpPr txBox="1"/>
          <p:nvPr/>
        </p:nvSpPr>
        <p:spPr>
          <a:xfrm>
            <a:off x="357188" y="957978"/>
            <a:ext cx="11358562" cy="878895"/>
          </a:xfrm>
          <a:prstGeom prst="rect">
            <a:avLst/>
          </a:prstGeom>
          <a:noFill/>
        </p:spPr>
        <p:txBody>
          <a:bodyPr wrap="square">
            <a:spAutoFit/>
          </a:bodyPr>
          <a:lstStyle/>
          <a:p>
            <a:pPr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По степени голосования</a:t>
            </a:r>
            <a:r>
              <a:rPr lang="ru-RU" dirty="0">
                <a:effectLst/>
                <a:latin typeface="Calibri" panose="020F0502020204030204" pitchFamily="34" charset="0"/>
                <a:ea typeface="Calibri" panose="020F0502020204030204" pitchFamily="34" charset="0"/>
                <a:cs typeface="Times New Roman" panose="02020603050405020304" pitchFamily="18" charset="0"/>
              </a:rPr>
              <a:t> </a:t>
            </a:r>
            <a:r>
              <a:rPr lang="ru-RU" dirty="0">
                <a:effectLst/>
                <a:latin typeface="Times New Roman" panose="02020603050405020304" pitchFamily="18" charset="0"/>
                <a:ea typeface="Calibri" panose="020F0502020204030204" pitchFamily="34" charset="0"/>
                <a:cs typeface="Times New Roman" panose="02020603050405020304" pitchFamily="18" charset="0"/>
              </a:rPr>
              <a:t>выделяют одноголосые (одна акция - один голос), многоголосые (два и более голосов) и безголосые (привилегированные).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19EBB01-2AA0-49B4-B90E-A203B6220D19}"/>
              </a:ext>
            </a:extLst>
          </p:cNvPr>
          <p:cNvSpPr txBox="1"/>
          <p:nvPr/>
        </p:nvSpPr>
        <p:spPr>
          <a:xfrm>
            <a:off x="357187" y="1895506"/>
            <a:ext cx="9977437" cy="463397"/>
          </a:xfrm>
          <a:prstGeom prst="rect">
            <a:avLst/>
          </a:prstGeom>
          <a:noFill/>
        </p:spPr>
        <p:txBody>
          <a:bodyPr wrap="square">
            <a:spAutoFit/>
          </a:bodyPr>
          <a:lstStyle/>
          <a:p>
            <a:pPr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По основному признаку получения дохода акции делятся на два вида: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67AD542-10A5-4461-9ACC-F2730D6C6A87}"/>
              </a:ext>
            </a:extLst>
          </p:cNvPr>
          <p:cNvSpPr txBox="1"/>
          <p:nvPr/>
        </p:nvSpPr>
        <p:spPr>
          <a:xfrm>
            <a:off x="323850" y="2544262"/>
            <a:ext cx="11391900" cy="3416320"/>
          </a:xfrm>
          <a:prstGeom prst="rect">
            <a:avLst/>
          </a:prstGeom>
          <a:noFill/>
        </p:spPr>
        <p:txBody>
          <a:bodyPr wrap="square">
            <a:spAutoFit/>
          </a:bodyPr>
          <a:lstStyle/>
          <a:p>
            <a:pPr indent="450215" algn="just">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1. </a:t>
            </a:r>
            <a:r>
              <a:rPr lang="ru-RU"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Обыкновенные (простые) акции</a:t>
            </a:r>
            <a:r>
              <a:rPr lang="ru-RU"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dirty="0">
                <a:effectLst/>
                <a:latin typeface="Times New Roman" panose="02020603050405020304" pitchFamily="18" charset="0"/>
                <a:ea typeface="Calibri" panose="020F0502020204030204" pitchFamily="34" charset="0"/>
                <a:cs typeface="Times New Roman" panose="02020603050405020304" pitchFamily="18" charset="0"/>
              </a:rPr>
              <a:t>Эти акции дают право участия в управлении капиталом, они имеют право голоса, но не имеют фиксированного дохода. Размеры дивиденда зависят от прибыли компании. Решения о выплате дивидендов принимаются на общем собрании акционеров. Таким образом, владение обыкновенной акцией дает возможность оказывать влияние на принятие управленческих решений, что является основой демократизма в рыночной экономике, так как решения принимаются большинством голосов по принципу: одна акция - один голос. Это важнейшее свойство акционерного капитала порождает стремление завладеть контрольным пакетом акций предприятия, что позволяет установить полный контроль над принятием управленческих решений. Чисто арифметически контрольным пакетом будет любой пакет акций, превышающий 50 % обыкновенных акций предприятия. Однако на практике у крупных акционерных обществ велико распыление акций: большинство инвесторов приобретают акции из-за ожидаемых дивидендов и не участвуют в управлении предприятием, не посещают собрания акционеров. В такой ситуации контрольный пакет снижается, однако при этом всегда существует опасность, что контрольный пакет акций может оказаться у кого-либо иного.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7817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8D9AA2-B2BA-4F57-8C2F-1F6EC310F7F3}"/>
              </a:ext>
            </a:extLst>
          </p:cNvPr>
          <p:cNvSpPr txBox="1"/>
          <p:nvPr/>
        </p:nvSpPr>
        <p:spPr>
          <a:xfrm>
            <a:off x="390525" y="319491"/>
            <a:ext cx="11410950" cy="4618380"/>
          </a:xfrm>
          <a:prstGeom prst="rect">
            <a:avLst/>
          </a:prstGeom>
          <a:noFill/>
        </p:spPr>
        <p:txBody>
          <a:bodyPr wrap="square">
            <a:spAutoFit/>
          </a:bodyPr>
          <a:lstStyle/>
          <a:p>
            <a:pPr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2. </a:t>
            </a:r>
            <a:r>
              <a:rPr lang="ru-RU"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Привилегированные акции</a:t>
            </a:r>
            <a:r>
              <a:rPr lang="ru-RU" dirty="0">
                <a:effectLst/>
                <a:latin typeface="Times New Roman" panose="02020603050405020304" pitchFamily="18" charset="0"/>
                <a:ea typeface="Calibri" panose="020F0502020204030204" pitchFamily="34" charset="0"/>
                <a:cs typeface="Times New Roman" panose="02020603050405020304" pitchFamily="18" charset="0"/>
              </a:rPr>
              <a:t>. Обладатель таких акций не имеет права голоса, но получает фиксированный, гарантированный размер дивиденда, не зависящий от доходности предприятия. Размер этого дохода оговаривается при эмиссии и, может быть, только увеличен. По объему выпускаемых привилегированных акций имеются определенные ограничения. Доля этих акций, как правило, не превышает 25 % общего выпуска акций, так как в противном случае при неблагоприятном финансовом положении предприятия его состояние может еще больше ухудшиться, и оно окажется банкротом. Однако в некоторых странах может быть отклонение от этого, например, в Германии их общая номинальная стоимость не должна превышать суммарную стоимость обыкновенных акций. Такие акции также могут свободно покупаться и продаваться на рынке. Тем не менее на их долю приходится всего лишь 10-20 % продаваемых на бирже акций. Как правило, владельцами их являются члены совета директоров, которые помимо возможности в управлении предприятием при наличии обыкновенных акций гарантируют себе определенный доход.</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0F12763-BD2C-414D-BF20-478757E7B463}"/>
              </a:ext>
            </a:extLst>
          </p:cNvPr>
          <p:cNvSpPr txBox="1"/>
          <p:nvPr/>
        </p:nvSpPr>
        <p:spPr>
          <a:xfrm>
            <a:off x="638175" y="5062910"/>
            <a:ext cx="11063288" cy="463397"/>
          </a:xfrm>
          <a:prstGeom prst="rect">
            <a:avLst/>
          </a:prstGeom>
          <a:noFill/>
        </p:spPr>
        <p:txBody>
          <a:bodyPr wrap="square">
            <a:spAutoFit/>
          </a:bodyPr>
          <a:lstStyle/>
          <a:p>
            <a:pPr indent="450215" algn="just">
              <a:lnSpc>
                <a:spcPct val="150000"/>
              </a:lnSpc>
              <a:spcAft>
                <a:spcPts val="800"/>
              </a:spcAft>
            </a:pPr>
            <a:r>
              <a:rPr lang="ru-RU" dirty="0">
                <a:solidFill>
                  <a:srgbClr val="E12B34"/>
                </a:solidFill>
                <a:effectLst/>
                <a:latin typeface="Times New Roman" panose="02020603050405020304" pitchFamily="18" charset="0"/>
                <a:ea typeface="Calibri" panose="020F0502020204030204" pitchFamily="34" charset="0"/>
                <a:cs typeface="Times New Roman" panose="02020603050405020304" pitchFamily="18" charset="0"/>
              </a:rPr>
              <a:t>Эмиссия акций является одним из основных способов привлечения денежных средств предприятием.</a:t>
            </a:r>
            <a:endParaRPr lang="ru-RU" dirty="0">
              <a:solidFill>
                <a:srgbClr val="E12B34"/>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9547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противолежащие углы 1">
            <a:extLst>
              <a:ext uri="{FF2B5EF4-FFF2-40B4-BE49-F238E27FC236}">
                <a16:creationId xmlns:a16="http://schemas.microsoft.com/office/drawing/2014/main" id="{0A759D48-C670-4ABE-B4EF-22EDE116A4B7}"/>
              </a:ext>
            </a:extLst>
          </p:cNvPr>
          <p:cNvSpPr/>
          <p:nvPr/>
        </p:nvSpPr>
        <p:spPr>
          <a:xfrm>
            <a:off x="357188" y="280988"/>
            <a:ext cx="11558587" cy="1528762"/>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i="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Облигация </a:t>
            </a:r>
            <a:r>
              <a:rPr lang="ru-RU"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это обязательство эмитента выплатить в определенный срок владельцу этой ценной бумаги определенную сумму денежных средств. Под этой определенной суммой подразумевается стоимость облигации плюс доход, который носит название процента, и он не зависит от прибыли компании.</a:t>
            </a:r>
            <a:endParaRPr lang="ru-RU" sz="14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912DBAB-6DB9-42A3-A55A-7EF6DD097F3B}"/>
              </a:ext>
            </a:extLst>
          </p:cNvPr>
          <p:cNvSpPr txBox="1"/>
          <p:nvPr/>
        </p:nvSpPr>
        <p:spPr>
          <a:xfrm>
            <a:off x="378618" y="2245281"/>
            <a:ext cx="11558587" cy="878895"/>
          </a:xfrm>
          <a:prstGeom prst="rect">
            <a:avLst/>
          </a:prstGeom>
          <a:solidFill>
            <a:schemeClr val="accent1">
              <a:lumMod val="40000"/>
              <a:lumOff val="60000"/>
            </a:schemeClr>
          </a:solidFill>
          <a:ln>
            <a:solidFill>
              <a:srgbClr val="0070C0"/>
            </a:solidFill>
          </a:ln>
        </p:spPr>
        <p:txBody>
          <a:bodyPr wrap="square">
            <a:spAutoFit/>
          </a:bodyPr>
          <a:lstStyle/>
          <a:p>
            <a:pPr>
              <a:lnSpc>
                <a:spcPct val="150000"/>
              </a:lnSpc>
            </a:pPr>
            <a:r>
              <a:rPr lang="ru-RU" dirty="0">
                <a:solidFill>
                  <a:srgbClr val="002060"/>
                </a:solidFill>
                <a:latin typeface="Times New Roman" panose="02020603050405020304" pitchFamily="18" charset="0"/>
                <a:ea typeface="Calibri" panose="020F0502020204030204" pitchFamily="34" charset="0"/>
              </a:rPr>
              <a:t>         </a:t>
            </a:r>
            <a:r>
              <a:rPr lang="ru-RU" i="1" dirty="0">
                <a:solidFill>
                  <a:srgbClr val="002060"/>
                </a:solidFill>
                <a:effectLst/>
                <a:latin typeface="Times New Roman" panose="02020603050405020304" pitchFamily="18" charset="0"/>
                <a:ea typeface="Calibri" panose="020F0502020204030204" pitchFamily="34" charset="0"/>
              </a:rPr>
              <a:t>Облигация </a:t>
            </a:r>
            <a:r>
              <a:rPr lang="ru-RU" dirty="0">
                <a:solidFill>
                  <a:srgbClr val="002060"/>
                </a:solidFill>
                <a:effectLst/>
                <a:latin typeface="Times New Roman" panose="02020603050405020304" pitchFamily="18" charset="0"/>
                <a:ea typeface="Calibri" panose="020F0502020204030204" pitchFamily="34" charset="0"/>
              </a:rPr>
              <a:t>- это долговая, срочная ценная бумага. Эмитент обязан ее погасить, причем в указанный срок, называемый датой погашения. Эта ценная бумага не предоставляет прав на управление предприятием. </a:t>
            </a:r>
            <a:endParaRPr lang="ru-RU" dirty="0">
              <a:solidFill>
                <a:srgbClr val="002060"/>
              </a:solidFill>
            </a:endParaRPr>
          </a:p>
        </p:txBody>
      </p:sp>
      <p:sp>
        <p:nvSpPr>
          <p:cNvPr id="6" name="TextBox 5">
            <a:extLst>
              <a:ext uri="{FF2B5EF4-FFF2-40B4-BE49-F238E27FC236}">
                <a16:creationId xmlns:a16="http://schemas.microsoft.com/office/drawing/2014/main" id="{BBA02F2C-BCF1-415B-8B89-C697028ECBE5}"/>
              </a:ext>
            </a:extLst>
          </p:cNvPr>
          <p:cNvSpPr txBox="1"/>
          <p:nvPr/>
        </p:nvSpPr>
        <p:spPr>
          <a:xfrm>
            <a:off x="400050" y="3429000"/>
            <a:ext cx="11515725" cy="2125390"/>
          </a:xfrm>
          <a:prstGeom prst="rect">
            <a:avLst/>
          </a:prstGeom>
          <a:noFill/>
        </p:spPr>
        <p:txBody>
          <a:bodyPr wrap="square">
            <a:spAutoFit/>
          </a:bodyPr>
          <a:lstStyle/>
          <a:p>
            <a:pPr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Благодаря своему долговому характеру облигации представляют собой более надежные вложения, чем акции. Будучи аналогом кредита, они являются «старшими» бумагами по отношению к акциям, т.е. дают преимущественное право при выплате дохода или возврате денежных средств в случае банкротства или ликвидации эмитента. Более высокая надежность облигаций и обеспечивает им популярность среди инвесторов, что привело к широкому разнообразию облигаций на рынке.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566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усеченные противолежащие углы 1">
            <a:extLst>
              <a:ext uri="{FF2B5EF4-FFF2-40B4-BE49-F238E27FC236}">
                <a16:creationId xmlns:a16="http://schemas.microsoft.com/office/drawing/2014/main" id="{1264304E-292B-4F90-8F98-3B88643C4BB6}"/>
              </a:ext>
            </a:extLst>
          </p:cNvPr>
          <p:cNvSpPr/>
          <p:nvPr/>
        </p:nvSpPr>
        <p:spPr>
          <a:xfrm>
            <a:off x="333376" y="190500"/>
            <a:ext cx="11530013" cy="957263"/>
          </a:xfrm>
          <a:prstGeom prst="snip2DiagRect">
            <a:avLst/>
          </a:prstGeom>
        </p:spPr>
        <p:style>
          <a:lnRef idx="2">
            <a:schemeClr val="accent5"/>
          </a:lnRef>
          <a:fillRef idx="1">
            <a:schemeClr val="lt1"/>
          </a:fillRef>
          <a:effectRef idx="0">
            <a:schemeClr val="accent5"/>
          </a:effectRef>
          <a:fontRef idx="minor">
            <a:schemeClr val="dk1"/>
          </a:fontRef>
        </p:style>
        <p:txBody>
          <a:bodyPr rtlCol="0" anchor="ctr"/>
          <a:lstStyle/>
          <a:p>
            <a:pPr indent="450215" algn="just">
              <a:lnSpc>
                <a:spcPct val="150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Корпоративные облигации выпускаются юридическими лицами. Они наиболее разнообразны, так как дают возможность учета потребностей инвестора при их реализации.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усеченные противолежащие углы 2">
            <a:extLst>
              <a:ext uri="{FF2B5EF4-FFF2-40B4-BE49-F238E27FC236}">
                <a16:creationId xmlns:a16="http://schemas.microsoft.com/office/drawing/2014/main" id="{4ED670E7-964D-4005-BA5D-E133E7884103}"/>
              </a:ext>
            </a:extLst>
          </p:cNvPr>
          <p:cNvSpPr/>
          <p:nvPr/>
        </p:nvSpPr>
        <p:spPr>
          <a:xfrm>
            <a:off x="352421" y="1209675"/>
            <a:ext cx="11572876" cy="1362076"/>
          </a:xfrm>
          <a:prstGeom prst="snip2DiagRect">
            <a:avLst/>
          </a:prstGeom>
        </p:spPr>
        <p:style>
          <a:lnRef idx="2">
            <a:schemeClr val="accent5"/>
          </a:lnRef>
          <a:fillRef idx="1">
            <a:schemeClr val="lt1"/>
          </a:fillRef>
          <a:effectRef idx="0">
            <a:schemeClr val="accent5"/>
          </a:effectRef>
          <a:fontRef idx="minor">
            <a:schemeClr val="dk1"/>
          </a:fontRef>
        </p:style>
        <p:txBody>
          <a:bodyPr rtlCol="0" anchor="ctr"/>
          <a:lstStyle/>
          <a:p>
            <a:pPr indent="450215" algn="just">
              <a:lnSpc>
                <a:spcPct val="150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Особенностью корпоративных облигаций является то, что их курс обычно не снижается в условиях ухудшения конъюнктуры, и в ряде случаев они становятся более привлекательными, чем акции и другие ценные бумаги.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усеченные противолежащие углы 3">
            <a:extLst>
              <a:ext uri="{FF2B5EF4-FFF2-40B4-BE49-F238E27FC236}">
                <a16:creationId xmlns:a16="http://schemas.microsoft.com/office/drawing/2014/main" id="{59E59A99-60C2-4F75-BBD3-E8DF33FA0936}"/>
              </a:ext>
            </a:extLst>
          </p:cNvPr>
          <p:cNvSpPr/>
          <p:nvPr/>
        </p:nvSpPr>
        <p:spPr>
          <a:xfrm>
            <a:off x="342899" y="2633663"/>
            <a:ext cx="11563353" cy="3014662"/>
          </a:xfrm>
          <a:prstGeom prst="snip2DiagRect">
            <a:avLst/>
          </a:prstGeom>
        </p:spPr>
        <p:style>
          <a:lnRef idx="2">
            <a:schemeClr val="accent5"/>
          </a:lnRef>
          <a:fillRef idx="1">
            <a:schemeClr val="lt1"/>
          </a:fillRef>
          <a:effectRef idx="0">
            <a:schemeClr val="accent5"/>
          </a:effectRef>
          <a:fontRef idx="minor">
            <a:schemeClr val="dk1"/>
          </a:fontRef>
        </p:style>
        <p:txBody>
          <a:bodyPr rtlCol="0" anchor="ctr"/>
          <a:lstStyle/>
          <a:p>
            <a:pPr indent="450215" algn="just">
              <a:lnSpc>
                <a:spcPct val="150000"/>
              </a:lnSpc>
              <a:spcAft>
                <a:spcPts val="800"/>
              </a:spcAft>
            </a:pP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Государственные облигации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выпускаются органами государственной власти (федеральными и местными). Государственные облигации, эмитированные федеральными органами власти, считаются наиболее надежными ценными бумагами, так как теоретически обеспечены всем государственным имуществом. К тому же государство заведомо не может стать банкротом, так как для погашения долгов оно может прибегнуть к денежной эмиссии. Однако вполне возможна ситуация, когда государство не сможет на данный момент оплатить свои долги. В этом случае оно прибегает к реструктуризации долга, т.е. переносу выплат по данным облигациям на определенное время.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усеченные противолежащие углы 4">
            <a:extLst>
              <a:ext uri="{FF2B5EF4-FFF2-40B4-BE49-F238E27FC236}">
                <a16:creationId xmlns:a16="http://schemas.microsoft.com/office/drawing/2014/main" id="{B270C13F-7CB9-49D1-8CEF-ADD2146E91B4}"/>
              </a:ext>
            </a:extLst>
          </p:cNvPr>
          <p:cNvSpPr/>
          <p:nvPr/>
        </p:nvSpPr>
        <p:spPr>
          <a:xfrm>
            <a:off x="290513" y="5767388"/>
            <a:ext cx="11563353" cy="1014412"/>
          </a:xfrm>
          <a:prstGeom prst="snip2DiagRect">
            <a:avLst/>
          </a:prstGeom>
        </p:spPr>
        <p:style>
          <a:lnRef idx="2">
            <a:schemeClr val="accent5"/>
          </a:lnRef>
          <a:fillRef idx="1">
            <a:schemeClr val="lt1"/>
          </a:fillRef>
          <a:effectRef idx="0">
            <a:schemeClr val="accent5"/>
          </a:effectRef>
          <a:fontRef idx="minor">
            <a:schemeClr val="dk1"/>
          </a:fontRef>
        </p:style>
        <p:txBody>
          <a:bodyPr rtlCol="0" anchor="ctr"/>
          <a:lstStyle/>
          <a:p>
            <a:pPr indent="450215" algn="just">
              <a:lnSpc>
                <a:spcPct val="150000"/>
              </a:lnSpc>
              <a:spcAft>
                <a:spcPts val="800"/>
              </a:spcAft>
            </a:pPr>
            <a:r>
              <a:rPr lang="ru-RU" sz="1800" i="1">
                <a:effectLst/>
                <a:latin typeface="Times New Roman" panose="02020603050405020304" pitchFamily="18" charset="0"/>
                <a:ea typeface="Calibri" panose="020F0502020204030204" pitchFamily="34" charset="0"/>
                <a:cs typeface="Times New Roman" panose="02020603050405020304" pitchFamily="18" charset="0"/>
              </a:rPr>
              <a:t>Иностранные облигации</a:t>
            </a:r>
            <a:r>
              <a:rPr lang="ru-RU" sz="1800">
                <a:effectLst/>
                <a:latin typeface="Times New Roman" panose="02020603050405020304" pitchFamily="18" charset="0"/>
                <a:ea typeface="Calibri" panose="020F0502020204030204" pitchFamily="34" charset="0"/>
                <a:cs typeface="Times New Roman" panose="02020603050405020304" pitchFamily="18" charset="0"/>
              </a:rPr>
              <a:t>, выпускаемые иностранными эмитентами, могут быть как частными, так и государственными.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209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69F3F-98E1-412E-8F4A-1FBE8559E360}"/>
              </a:ext>
            </a:extLst>
          </p:cNvPr>
          <p:cNvSpPr txBox="1"/>
          <p:nvPr/>
        </p:nvSpPr>
        <p:spPr>
          <a:xfrm>
            <a:off x="161364" y="540155"/>
            <a:ext cx="9018495" cy="499624"/>
          </a:xfrm>
          <a:prstGeom prst="rect">
            <a:avLst/>
          </a:prstGeom>
          <a:noFill/>
        </p:spPr>
        <p:txBody>
          <a:bodyPr wrap="square">
            <a:spAutoFit/>
          </a:bodyPr>
          <a:lstStyle/>
          <a:p>
            <a:pPr indent="450215" algn="just">
              <a:lnSpc>
                <a:spcPct val="150000"/>
              </a:lnSpc>
              <a:spcAft>
                <a:spcPts val="800"/>
              </a:spcAft>
            </a:pPr>
            <a:r>
              <a:rPr lang="ru-RU" sz="2000" b="1" dirty="0">
                <a:solidFill>
                  <a:schemeClr val="accent1">
                    <a:lumMod val="50000"/>
                  </a:schemeClr>
                </a:solidFill>
                <a:latin typeface="+mj-ea"/>
                <a:ea typeface="+mj-ea"/>
              </a:rPr>
              <a:t>Тема 2.1. Основные ценные бумаги и их характеристика</a:t>
            </a:r>
          </a:p>
        </p:txBody>
      </p:sp>
      <p:sp>
        <p:nvSpPr>
          <p:cNvPr id="4" name="文本框 4">
            <a:extLst>
              <a:ext uri="{FF2B5EF4-FFF2-40B4-BE49-F238E27FC236}">
                <a16:creationId xmlns:a16="http://schemas.microsoft.com/office/drawing/2014/main" id="{CF795FA3-F023-46A8-8207-EC0FDB7A9F7C}"/>
              </a:ext>
            </a:extLst>
          </p:cNvPr>
          <p:cNvSpPr txBox="1"/>
          <p:nvPr/>
        </p:nvSpPr>
        <p:spPr>
          <a:xfrm>
            <a:off x="666654" y="1322621"/>
            <a:ext cx="4647426" cy="1015663"/>
          </a:xfrm>
          <a:prstGeom prst="rect">
            <a:avLst/>
          </a:prstGeom>
          <a:noFill/>
        </p:spPr>
        <p:txBody>
          <a:bodyPr wrap="none" rtlCol="0">
            <a:spAutoFit/>
          </a:bodyPr>
          <a:lstStyle/>
          <a:p>
            <a:r>
              <a:rPr lang="ru-RU" altLang="zh-CN" sz="2000" b="1" dirty="0">
                <a:solidFill>
                  <a:srgbClr val="EBC050"/>
                </a:solidFill>
                <a:latin typeface="+mj-ea"/>
                <a:ea typeface="+mj-ea"/>
              </a:rPr>
              <a:t>1. Классификация ценных бумаг</a:t>
            </a:r>
          </a:p>
          <a:p>
            <a:endParaRPr lang="ru-RU" altLang="zh-CN" sz="2000" b="1" dirty="0">
              <a:solidFill>
                <a:srgbClr val="EBC050"/>
              </a:solidFill>
              <a:latin typeface="+mj-ea"/>
              <a:ea typeface="+mj-ea"/>
            </a:endParaRPr>
          </a:p>
          <a:p>
            <a:r>
              <a:rPr lang="ru-RU" altLang="zh-CN" sz="2000" b="1" dirty="0">
                <a:solidFill>
                  <a:srgbClr val="EBC050"/>
                </a:solidFill>
                <a:latin typeface="+mj-ea"/>
                <a:ea typeface="+mj-ea"/>
              </a:rPr>
              <a:t>2. Классические ценные бумаги</a:t>
            </a:r>
          </a:p>
        </p:txBody>
      </p:sp>
      <p:pic>
        <p:nvPicPr>
          <p:cNvPr id="1026" name="Picture 2">
            <a:extLst>
              <a:ext uri="{FF2B5EF4-FFF2-40B4-BE49-F238E27FC236}">
                <a16:creationId xmlns:a16="http://schemas.microsoft.com/office/drawing/2014/main" id="{97C36CCD-5D78-4FC3-ACE3-881BC38658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477"/>
          <a:stretch/>
        </p:blipFill>
        <p:spPr bwMode="auto">
          <a:xfrm>
            <a:off x="4539634" y="2151530"/>
            <a:ext cx="7392390" cy="446442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129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усеченные противолежащие углы 1">
            <a:extLst>
              <a:ext uri="{FF2B5EF4-FFF2-40B4-BE49-F238E27FC236}">
                <a16:creationId xmlns:a16="http://schemas.microsoft.com/office/drawing/2014/main" id="{37146A7A-83CD-40C7-B2EE-9596BD473D59}"/>
              </a:ext>
            </a:extLst>
          </p:cNvPr>
          <p:cNvSpPr/>
          <p:nvPr/>
        </p:nvSpPr>
        <p:spPr>
          <a:xfrm>
            <a:off x="330993" y="123826"/>
            <a:ext cx="11530013" cy="628650"/>
          </a:xfrm>
          <a:prstGeom prst="snip2DiagRect">
            <a:avLst/>
          </a:prstGeom>
        </p:spPr>
        <p:style>
          <a:lnRef idx="2">
            <a:schemeClr val="accent5"/>
          </a:lnRef>
          <a:fillRef idx="1">
            <a:schemeClr val="lt1"/>
          </a:fillRef>
          <a:effectRef idx="0">
            <a:schemeClr val="accent5"/>
          </a:effectRef>
          <a:fontRef idx="minor">
            <a:schemeClr val="dk1"/>
          </a:fontRef>
        </p:style>
        <p:txBody>
          <a:bodyPr rtlCol="0" anchor="ctr"/>
          <a:lstStyle/>
          <a:p>
            <a:pPr indent="450215" algn="just">
              <a:lnSpc>
                <a:spcPct val="150000"/>
              </a:lnSpc>
              <a:spcAft>
                <a:spcPts val="80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В зависимости от целей выпуска облигации могут быть целевыми и нецелевыми.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42C5C10-1B6C-42B0-8AC6-753B6D0BA0B7}"/>
              </a:ext>
            </a:extLst>
          </p:cNvPr>
          <p:cNvSpPr txBox="1"/>
          <p:nvPr/>
        </p:nvSpPr>
        <p:spPr>
          <a:xfrm>
            <a:off x="290512" y="815446"/>
            <a:ext cx="11570494" cy="1294393"/>
          </a:xfrm>
          <a:prstGeom prst="rect">
            <a:avLst/>
          </a:prstGeom>
          <a:noFill/>
        </p:spPr>
        <p:txBody>
          <a:bodyPr wrap="square">
            <a:spAutoFit/>
          </a:bodyPr>
          <a:lstStyle/>
          <a:p>
            <a:pPr indent="450215" algn="just">
              <a:lnSpc>
                <a:spcPct val="150000"/>
              </a:lnSpc>
              <a:spcAft>
                <a:spcPts val="800"/>
              </a:spcAft>
            </a:pPr>
            <a:r>
              <a:rPr lang="ru-RU" i="1" dirty="0">
                <a:effectLst/>
                <a:latin typeface="Times New Roman" panose="02020603050405020304" pitchFamily="18" charset="0"/>
                <a:ea typeface="Calibri" panose="020F0502020204030204" pitchFamily="34" charset="0"/>
                <a:cs typeface="Times New Roman" panose="02020603050405020304" pitchFamily="18" charset="0"/>
              </a:rPr>
              <a:t>Целевые облигации</a:t>
            </a:r>
            <a:r>
              <a:rPr lang="ru-RU" dirty="0">
                <a:effectLst/>
                <a:latin typeface="Times New Roman" panose="02020603050405020304" pitchFamily="18" charset="0"/>
                <a:ea typeface="Calibri" panose="020F0502020204030204" pitchFamily="34" charset="0"/>
                <a:cs typeface="Times New Roman" panose="02020603050405020304" pitchFamily="18" charset="0"/>
              </a:rPr>
              <a:t> выпускаются для привлечения денежных средств на четко определенные цели, которые становятся известными инвесторам. Как правило, целевыми облигациями бывают государственные облигации. Например, в России выпускались хлебные займы, товарные займы.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5EFC9A9-C618-41E5-AB4C-A00D75898669}"/>
              </a:ext>
            </a:extLst>
          </p:cNvPr>
          <p:cNvSpPr txBox="1"/>
          <p:nvPr/>
        </p:nvSpPr>
        <p:spPr>
          <a:xfrm>
            <a:off x="290512" y="2109839"/>
            <a:ext cx="11530013" cy="878895"/>
          </a:xfrm>
          <a:prstGeom prst="rect">
            <a:avLst/>
          </a:prstGeom>
          <a:noFill/>
        </p:spPr>
        <p:txBody>
          <a:bodyPr wrap="square">
            <a:spAutoFit/>
          </a:bodyPr>
          <a:lstStyle/>
          <a:p>
            <a:pPr indent="450215" algn="just">
              <a:lnSpc>
                <a:spcPct val="150000"/>
              </a:lnSpc>
              <a:spcAft>
                <a:spcPts val="800"/>
              </a:spcAft>
            </a:pP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Нецелевые облигации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при выпуске которых не ставится четкая цель использования привлеченных денежных средств.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усеченные противолежащие углы 7">
            <a:extLst>
              <a:ext uri="{FF2B5EF4-FFF2-40B4-BE49-F238E27FC236}">
                <a16:creationId xmlns:a16="http://schemas.microsoft.com/office/drawing/2014/main" id="{78C7B8C6-1553-4AC4-96ED-7B103D036011}"/>
              </a:ext>
            </a:extLst>
          </p:cNvPr>
          <p:cNvSpPr/>
          <p:nvPr/>
        </p:nvSpPr>
        <p:spPr>
          <a:xfrm>
            <a:off x="383381" y="3114674"/>
            <a:ext cx="11530013" cy="3619500"/>
          </a:xfrm>
          <a:prstGeom prst="snip2DiagRect">
            <a:avLst/>
          </a:prstGeom>
        </p:spPr>
        <p:style>
          <a:lnRef idx="2">
            <a:schemeClr val="accent5"/>
          </a:lnRef>
          <a:fillRef idx="1">
            <a:schemeClr val="lt1"/>
          </a:fillRef>
          <a:effectRef idx="0">
            <a:schemeClr val="accent5"/>
          </a:effectRef>
          <a:fontRef idx="minor">
            <a:schemeClr val="dk1"/>
          </a:fontRef>
        </p:style>
        <p:txBody>
          <a:bodyPr rtlCol="0" anchor="ctr"/>
          <a:lstStyle/>
          <a:p>
            <a:pPr indent="450215" algn="just">
              <a:lnSpc>
                <a:spcPct val="150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 зависимости от срока обращения можно выделить следующие облигации: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 - </a:t>
            </a:r>
            <a:r>
              <a:rPr lang="ru-RU" i="1" dirty="0">
                <a:effectLst/>
                <a:latin typeface="Times New Roman" panose="02020603050405020304" pitchFamily="18" charset="0"/>
                <a:ea typeface="Calibri" panose="020F0502020204030204" pitchFamily="34" charset="0"/>
                <a:cs typeface="Times New Roman" panose="02020603050405020304" pitchFamily="18" charset="0"/>
              </a:rPr>
              <a:t>Краткосрочные</a:t>
            </a:r>
            <a:r>
              <a:rPr lang="ru-RU" dirty="0">
                <a:effectLst/>
                <a:latin typeface="Times New Roman" panose="02020603050405020304" pitchFamily="18" charset="0"/>
                <a:ea typeface="Calibri" panose="020F0502020204030204" pitchFamily="34" charset="0"/>
                <a:cs typeface="Times New Roman" panose="02020603050405020304" pitchFamily="18" charset="0"/>
              </a:rPr>
              <a:t> (со сроком погашения до 3 лет). При этом стоит отметить, что корпоративные облигации выпускаются на срок от 1 года, а государственные облигации могут выпускаться сроком менее года.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i="1" dirty="0">
                <a:effectLst/>
                <a:latin typeface="Times New Roman" panose="02020603050405020304" pitchFamily="18" charset="0"/>
                <a:ea typeface="Calibri" panose="020F0502020204030204" pitchFamily="34" charset="0"/>
                <a:cs typeface="Times New Roman" panose="02020603050405020304" pitchFamily="18" charset="0"/>
              </a:rPr>
              <a:t>- Среднесрочные</a:t>
            </a:r>
            <a:r>
              <a:rPr lang="ru-RU" dirty="0">
                <a:effectLst/>
                <a:latin typeface="Times New Roman" panose="02020603050405020304" pitchFamily="18" charset="0"/>
                <a:ea typeface="Calibri" panose="020F0502020204030204" pitchFamily="34" charset="0"/>
                <a:cs typeface="Times New Roman" panose="02020603050405020304" pitchFamily="18" charset="0"/>
              </a:rPr>
              <a:t> (со сроком погашения от 3 до 10 лет).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i="1" dirty="0">
                <a:effectLst/>
                <a:latin typeface="Times New Roman" panose="02020603050405020304" pitchFamily="18" charset="0"/>
                <a:ea typeface="Calibri" panose="020F0502020204030204" pitchFamily="34" charset="0"/>
                <a:cs typeface="Times New Roman" panose="02020603050405020304" pitchFamily="18" charset="0"/>
              </a:rPr>
              <a:t>- Долгосрочные</a:t>
            </a:r>
            <a:r>
              <a:rPr lang="ru-RU" dirty="0">
                <a:effectLst/>
                <a:latin typeface="Times New Roman" panose="02020603050405020304" pitchFamily="18" charset="0"/>
                <a:ea typeface="Calibri" panose="020F0502020204030204" pitchFamily="34" charset="0"/>
                <a:cs typeface="Times New Roman" panose="02020603050405020304" pitchFamily="18" charset="0"/>
              </a:rPr>
              <a:t> (от 10 до 30 лет).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i="1" dirty="0">
                <a:effectLst/>
                <a:latin typeface="Times New Roman" panose="02020603050405020304" pitchFamily="18" charset="0"/>
                <a:ea typeface="Calibri" panose="020F0502020204030204" pitchFamily="34" charset="0"/>
                <a:cs typeface="Times New Roman" panose="02020603050405020304" pitchFamily="18" charset="0"/>
              </a:rPr>
              <a:t>- Сверхдолгосрочны</a:t>
            </a:r>
            <a:r>
              <a:rPr lang="ru-RU" dirty="0">
                <a:effectLst/>
                <a:latin typeface="Times New Roman" panose="02020603050405020304" pitchFamily="18" charset="0"/>
                <a:ea typeface="Calibri" panose="020F0502020204030204" pitchFamily="34" charset="0"/>
                <a:cs typeface="Times New Roman" panose="02020603050405020304" pitchFamily="18" charset="0"/>
              </a:rPr>
              <a:t>е (более 30 лет).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5530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противолежащие углы 1">
            <a:extLst>
              <a:ext uri="{FF2B5EF4-FFF2-40B4-BE49-F238E27FC236}">
                <a16:creationId xmlns:a16="http://schemas.microsoft.com/office/drawing/2014/main" id="{3A8D8C08-47E4-4C9E-9320-7F20D7B7E127}"/>
              </a:ext>
            </a:extLst>
          </p:cNvPr>
          <p:cNvSpPr/>
          <p:nvPr/>
        </p:nvSpPr>
        <p:spPr>
          <a:xfrm>
            <a:off x="328613" y="257176"/>
            <a:ext cx="11620500" cy="585788"/>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 виду получаемого дохода бывают следующие облигации: </a:t>
            </a:r>
            <a:endParaRPr lang="ru-RU" sz="14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E2D5E61-EFFF-4E62-8995-53F66736F5C3}"/>
              </a:ext>
            </a:extLst>
          </p:cNvPr>
          <p:cNvSpPr txBox="1"/>
          <p:nvPr/>
        </p:nvSpPr>
        <p:spPr>
          <a:xfrm>
            <a:off x="233362" y="1177927"/>
            <a:ext cx="11811001" cy="4681794"/>
          </a:xfrm>
          <a:prstGeom prst="rect">
            <a:avLst/>
          </a:prstGeom>
          <a:noFill/>
        </p:spPr>
        <p:txBody>
          <a:bodyPr wrap="square">
            <a:spAutoFit/>
          </a:bodyPr>
          <a:lstStyle/>
          <a:p>
            <a:pPr indent="450215" algn="just">
              <a:lnSpc>
                <a:spcPct val="110000"/>
              </a:lnSpc>
            </a:pP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 Купонные облигации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В этом случае доход выплачивается в виде процентов к ее номинальной стоимости при предъявлении эмитенту инвестором купона, вырезаемого из специального листа, представляющего либо одно целое с бланком облигации, либо прилагающегося к ней. На купоне указан тот доход, который должен получить владелец облигации. При этом число купонов равно количеству выплат дохода. Например, если облигация выпущена сроком на 5 лет, а периодичность выплат дохода 2 раза в год, то к облигации будет прикладываться 10 купонов.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0000"/>
              </a:lnSpc>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Дисконтные облигации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По этим облигациям инвестор получает доход в виде дисконта, т. е. разницы между номиналом облигации и ценой приобретения. Эти облигации выпускаются по цене ниже номинала, а выкупаются эмитентом по номиналу. Например, облигация сроком на 1 год номиналом в 100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ден</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ед. была размещена по рыночной стоимости 90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ден.ед</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В этом случае доход будет равен 10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ден</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ед</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(100-90), или 10 % годовых (10/100 • 100 %). Как правило, это государственные краткосрочные (до 1 года) облигации. Доходность по таким облигациям уменьшается с приближением срока погашения. В нашем примере, если до окончания срока облигации осталось 6 месяцев, эта облигация уже будет неоднократно продана, и в данный момент ее приобрели уже, например, за 95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ден</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ед. В этом случае доход составит 5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ден.ед</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а доходность облигации составит 5 % годовых, т. е. 5/100 • 100 %.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0000"/>
              </a:lnSpc>
            </a:pP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 Выигрышные облигации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Доход по таким облигациям выплачивается в виде выигрыша. Эмитент определяет выигрышный фонд, в зависимости от обозначенного процента по облигации и проводит розыгрыш облигаций. Владельцы выигравших облигаций получают соответствующий доход и номинал облигации другие же получают лишь номинал облигации. Как правило, такие облигации эмитирует государство для населения.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5978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противолежащие углы 1">
            <a:extLst>
              <a:ext uri="{FF2B5EF4-FFF2-40B4-BE49-F238E27FC236}">
                <a16:creationId xmlns:a16="http://schemas.microsoft.com/office/drawing/2014/main" id="{0E379387-3710-4786-9769-3C6E71F771F1}"/>
              </a:ext>
            </a:extLst>
          </p:cNvPr>
          <p:cNvSpPr/>
          <p:nvPr/>
        </p:nvSpPr>
        <p:spPr>
          <a:xfrm>
            <a:off x="311944" y="161926"/>
            <a:ext cx="11568112" cy="70485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По виду дохода различают облигации с фиксированным и плавающим доходом: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D0A4050-D527-481B-BA71-E6D213E954F8}"/>
              </a:ext>
            </a:extLst>
          </p:cNvPr>
          <p:cNvSpPr txBox="1"/>
          <p:nvPr/>
        </p:nvSpPr>
        <p:spPr>
          <a:xfrm>
            <a:off x="311944" y="976313"/>
            <a:ext cx="11608594" cy="3058979"/>
          </a:xfrm>
          <a:prstGeom prst="rect">
            <a:avLst/>
          </a:prstGeom>
          <a:noFill/>
        </p:spPr>
        <p:txBody>
          <a:bodyPr wrap="square">
            <a:spAutoFit/>
          </a:bodyPr>
          <a:lstStyle/>
          <a:p>
            <a:pPr indent="450215" algn="just">
              <a:lnSpc>
                <a:spcPct val="150000"/>
              </a:lnSpc>
            </a:pPr>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r>
              <a:rPr lang="ru-RU" i="1" dirty="0">
                <a:effectLst/>
                <a:latin typeface="Times New Roman" panose="02020603050405020304" pitchFamily="18" charset="0"/>
                <a:ea typeface="Calibri" panose="020F0502020204030204" pitchFamily="34" charset="0"/>
                <a:cs typeface="Times New Roman" panose="02020603050405020304" pitchFamily="18" charset="0"/>
              </a:rPr>
              <a:t>Облигации с фиксированным доходом</a:t>
            </a:r>
            <a:r>
              <a:rPr lang="ru-RU" dirty="0">
                <a:effectLst/>
                <a:latin typeface="Times New Roman" panose="02020603050405020304" pitchFamily="18" charset="0"/>
                <a:ea typeface="Calibri" panose="020F0502020204030204" pitchFamily="34" charset="0"/>
                <a:cs typeface="Times New Roman" panose="02020603050405020304" pitchFamily="18" charset="0"/>
              </a:rPr>
              <a:t>, когда процентная ставка устанавливается в момент выпуска облигации и не меняется до окончания срока облигации.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ru-RU" i="1" dirty="0">
                <a:effectLst/>
                <a:latin typeface="Times New Roman" panose="02020603050405020304" pitchFamily="18" charset="0"/>
                <a:ea typeface="Calibri" panose="020F0502020204030204" pitchFamily="34" charset="0"/>
                <a:cs typeface="Times New Roman" panose="02020603050405020304" pitchFamily="18" charset="0"/>
              </a:rPr>
              <a:t>- Облигации с плавающим доходом</a:t>
            </a:r>
            <a:r>
              <a:rPr lang="ru-RU" dirty="0">
                <a:effectLst/>
                <a:latin typeface="Times New Roman" panose="02020603050405020304" pitchFamily="18" charset="0"/>
                <a:ea typeface="Calibri" panose="020F0502020204030204" pitchFamily="34" charset="0"/>
                <a:cs typeface="Times New Roman" panose="02020603050405020304" pitchFamily="18" charset="0"/>
              </a:rPr>
              <a:t>, когда процентная ставка изменяется в зависимости от каких-либо факторов, например ставки банковского процента или ставки по краткосрочным обязательствам. Такая ставка чаще всего характерна для среднесрочных и долгосрочных облигаций, так как трудно учесть конъюнктуру рынка, а также в условиях нестабильной экономической ситуации. В этом случае оговариваются условия изменения процента и каждый последующий купон предполагает разный доход.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скругленные противолежащие углы 4">
            <a:extLst>
              <a:ext uri="{FF2B5EF4-FFF2-40B4-BE49-F238E27FC236}">
                <a16:creationId xmlns:a16="http://schemas.microsoft.com/office/drawing/2014/main" id="{F4AF2C14-CC32-4DA3-BEBD-C847F9DA8D7A}"/>
              </a:ext>
            </a:extLst>
          </p:cNvPr>
          <p:cNvSpPr/>
          <p:nvPr/>
        </p:nvSpPr>
        <p:spPr>
          <a:xfrm>
            <a:off x="214313" y="4348163"/>
            <a:ext cx="11706225" cy="1824038"/>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lnSpc>
                <a:spcPct val="150000"/>
              </a:lnSpc>
            </a:pPr>
            <a:r>
              <a:rPr lang="ru-RU" sz="1800">
                <a:effectLst/>
                <a:latin typeface="Times New Roman" panose="02020603050405020304" pitchFamily="18" charset="0"/>
                <a:ea typeface="Calibri" panose="020F0502020204030204" pitchFamily="34" charset="0"/>
              </a:rPr>
              <a:t>Основными покупателями облигаций выступают страховые и инвестиционные компании, пенсионные фонды, которые, приобретая долгосрочные облигации, обеспечивают долгосрочные вложения привлеченных денежных средств. При этом они должны быть уверены в том, что эти ценные бумаги надежны и будут своевременно погашены. В связи с этим облигации имеют строгие критерии качества и надежности. </a:t>
            </a:r>
            <a:endParaRPr lang="ru-RU"/>
          </a:p>
        </p:txBody>
      </p:sp>
    </p:spTree>
    <p:extLst>
      <p:ext uri="{BB962C8B-B14F-4D97-AF65-F5344CB8AC3E}">
        <p14:creationId xmlns:p14="http://schemas.microsoft.com/office/powerpoint/2010/main" val="1890388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усеченные противолежащие углы 1">
            <a:extLst>
              <a:ext uri="{FF2B5EF4-FFF2-40B4-BE49-F238E27FC236}">
                <a16:creationId xmlns:a16="http://schemas.microsoft.com/office/drawing/2014/main" id="{98523D73-9634-480F-A375-124BDA7111CB}"/>
              </a:ext>
            </a:extLst>
          </p:cNvPr>
          <p:cNvSpPr/>
          <p:nvPr/>
        </p:nvSpPr>
        <p:spPr>
          <a:xfrm>
            <a:off x="447675" y="242888"/>
            <a:ext cx="11358563" cy="766762"/>
          </a:xfrm>
          <a:prstGeom prst="snip2DiagRect">
            <a:avLst/>
          </a:prstGeom>
        </p:spPr>
        <p:style>
          <a:lnRef idx="2">
            <a:schemeClr val="accent5"/>
          </a:lnRef>
          <a:fillRef idx="1">
            <a:schemeClr val="lt1"/>
          </a:fillRef>
          <a:effectRef idx="0">
            <a:schemeClr val="accent5"/>
          </a:effectRef>
          <a:fontRef idx="minor">
            <a:schemeClr val="dk1"/>
          </a:fontRef>
        </p:style>
        <p:txBody>
          <a:bodyPr rtlCol="0" anchor="ctr"/>
          <a:lstStyle/>
          <a:p>
            <a:pPr indent="450215" algn="just">
              <a:lnSpc>
                <a:spcPct val="150000"/>
              </a:lnSpc>
              <a:spcAft>
                <a:spcPts val="80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По качеству и надежности выделяют четыре группы облигаций:</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A7B60A4-2716-4F74-81BE-12AE7827F4F0}"/>
              </a:ext>
            </a:extLst>
          </p:cNvPr>
          <p:cNvSpPr txBox="1"/>
          <p:nvPr/>
        </p:nvSpPr>
        <p:spPr>
          <a:xfrm>
            <a:off x="447675" y="1137956"/>
            <a:ext cx="11358563" cy="3970318"/>
          </a:xfrm>
          <a:prstGeom prst="rect">
            <a:avLst/>
          </a:prstGeom>
          <a:noFill/>
        </p:spPr>
        <p:txBody>
          <a:bodyPr wrap="square">
            <a:spAutoFit/>
          </a:bodyPr>
          <a:lstStyle/>
          <a:p>
            <a:pPr lvl="0" algn="just"/>
            <a:r>
              <a:rPr lang="ru-RU" dirty="0">
                <a:effectLst/>
                <a:latin typeface="Times New Roman" panose="02020603050405020304" pitchFamily="18" charset="0"/>
                <a:ea typeface="Calibri" panose="020F0502020204030204" pitchFamily="34" charset="0"/>
                <a:cs typeface="Times New Roman" panose="02020603050405020304" pitchFamily="18" charset="0"/>
              </a:rPr>
              <a:t>1. Облигации высшего качества. Группа обозначается буквой «А».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ru-RU" dirty="0">
                <a:effectLst/>
                <a:latin typeface="Times New Roman" panose="02020603050405020304" pitchFamily="18" charset="0"/>
                <a:ea typeface="Calibri" panose="020F0502020204030204" pitchFamily="34" charset="0"/>
                <a:cs typeface="Times New Roman" panose="02020603050405020304" pitchFamily="18" charset="0"/>
              </a:rPr>
              <a:t>В свою очередь, эта группа подразделяется на три группы: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ru-RU" dirty="0">
                <a:effectLst/>
                <a:latin typeface="Times New Roman" panose="02020603050405020304" pitchFamily="18" charset="0"/>
                <a:ea typeface="Calibri" panose="020F0502020204030204" pitchFamily="34" charset="0"/>
                <a:cs typeface="Times New Roman" panose="02020603050405020304" pitchFamily="18" charset="0"/>
              </a:rPr>
              <a:t>a) максимальные - «ААА»,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ru-RU" dirty="0">
                <a:effectLst/>
                <a:latin typeface="Times New Roman" panose="02020603050405020304" pitchFamily="18" charset="0"/>
                <a:ea typeface="Calibri" panose="020F0502020204030204" pitchFamily="34" charset="0"/>
                <a:cs typeface="Times New Roman" panose="02020603050405020304" pitchFamily="18" charset="0"/>
              </a:rPr>
              <a:t>b) высшие - «АА»,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ru-RU" dirty="0">
                <a:effectLst/>
                <a:latin typeface="Times New Roman" panose="02020603050405020304" pitchFamily="18" charset="0"/>
                <a:ea typeface="Calibri" panose="020F0502020204030204" pitchFamily="34" charset="0"/>
                <a:cs typeface="Times New Roman" panose="02020603050405020304" pitchFamily="18" charset="0"/>
              </a:rPr>
              <a:t>c) средние наилучшие - «А».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ru-RU" dirty="0">
                <a:effectLst/>
                <a:latin typeface="Times New Roman" panose="02020603050405020304" pitchFamily="18" charset="0"/>
                <a:ea typeface="Calibri" panose="020F0502020204030204" pitchFamily="34" charset="0"/>
                <a:cs typeface="Times New Roman" panose="02020603050405020304" pitchFamily="18" charset="0"/>
              </a:rPr>
              <a:t>2. Облигации среднего качества - «В»: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ru-RU" dirty="0">
                <a:effectLst/>
                <a:latin typeface="Times New Roman" panose="02020603050405020304" pitchFamily="18" charset="0"/>
                <a:ea typeface="Calibri" panose="020F0502020204030204" pitchFamily="34" charset="0"/>
                <a:cs typeface="Times New Roman" panose="02020603050405020304" pitchFamily="18" charset="0"/>
              </a:rPr>
              <a:t>a) лучшие - «ВВВ»,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ru-RU" dirty="0">
                <a:effectLst/>
                <a:latin typeface="Times New Roman" panose="02020603050405020304" pitchFamily="18" charset="0"/>
                <a:ea typeface="Calibri" panose="020F0502020204030204" pitchFamily="34" charset="0"/>
                <a:cs typeface="Times New Roman" panose="02020603050405020304" pitchFamily="18" charset="0"/>
              </a:rPr>
              <a:t>b) средние - «ВВ»,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ru-RU" dirty="0">
                <a:effectLst/>
                <a:latin typeface="Times New Roman" panose="02020603050405020304" pitchFamily="18" charset="0"/>
                <a:ea typeface="Calibri" panose="020F0502020204030204" pitchFamily="34" charset="0"/>
                <a:cs typeface="Times New Roman" panose="02020603050405020304" pitchFamily="18" charset="0"/>
              </a:rPr>
              <a:t>c) наихудшего качества - «В».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dirty="0">
                <a:effectLst/>
                <a:latin typeface="Times New Roman" panose="02020603050405020304" pitchFamily="18" charset="0"/>
                <a:ea typeface="Calibri" panose="020F0502020204030204" pitchFamily="34" charset="0"/>
                <a:cs typeface="Times New Roman" panose="02020603050405020304" pitchFamily="18" charset="0"/>
              </a:rPr>
              <a:t>3. Спекулятивного качества - «С»:</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ru-RU" dirty="0">
                <a:effectLst/>
                <a:latin typeface="Times New Roman" panose="02020603050405020304" pitchFamily="18" charset="0"/>
                <a:ea typeface="Calibri" panose="020F0502020204030204" pitchFamily="34" charset="0"/>
                <a:cs typeface="Times New Roman" panose="02020603050405020304" pitchFamily="18" charset="0"/>
              </a:rPr>
              <a:t>a) наилучшие - «ССС»,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ru-RU" dirty="0">
                <a:effectLst/>
                <a:latin typeface="Times New Roman" panose="02020603050405020304" pitchFamily="18" charset="0"/>
                <a:ea typeface="Calibri" panose="020F0502020204030204" pitchFamily="34" charset="0"/>
                <a:cs typeface="Times New Roman" panose="02020603050405020304" pitchFamily="18" charset="0"/>
              </a:rPr>
              <a:t>b) средние - «СС»,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ru-RU" dirty="0">
                <a:effectLst/>
                <a:latin typeface="Times New Roman" panose="02020603050405020304" pitchFamily="18" charset="0"/>
                <a:ea typeface="Calibri" panose="020F0502020204030204" pitchFamily="34" charset="0"/>
                <a:cs typeface="Times New Roman" panose="02020603050405020304" pitchFamily="18" charset="0"/>
              </a:rPr>
              <a:t>c) худшие - «С».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dirty="0">
                <a:effectLst/>
                <a:latin typeface="Times New Roman" panose="02020603050405020304" pitchFamily="18" charset="0"/>
                <a:ea typeface="Calibri" panose="020F0502020204030204" pitchFamily="34" charset="0"/>
                <a:cs typeface="Times New Roman" panose="02020603050405020304" pitchFamily="18" charset="0"/>
              </a:rPr>
              <a:t>4.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Непогашаемые</a:t>
            </a:r>
            <a:r>
              <a:rPr lang="ru-RU" dirty="0">
                <a:effectLst/>
                <a:latin typeface="Times New Roman" panose="02020603050405020304" pitchFamily="18" charset="0"/>
                <a:ea typeface="Calibri" panose="020F0502020204030204" pitchFamily="34" charset="0"/>
                <a:cs typeface="Times New Roman" panose="02020603050405020304" pitchFamily="18" charset="0"/>
              </a:rPr>
              <a:t> облигации - «Р».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7315E6F-3F9B-4BC6-B294-0A15F02E325A}"/>
              </a:ext>
            </a:extLst>
          </p:cNvPr>
          <p:cNvSpPr txBox="1"/>
          <p:nvPr/>
        </p:nvSpPr>
        <p:spPr>
          <a:xfrm>
            <a:off x="252413" y="5491535"/>
            <a:ext cx="11658599" cy="463397"/>
          </a:xfrm>
          <a:prstGeom prst="rect">
            <a:avLst/>
          </a:prstGeom>
          <a:noFill/>
        </p:spPr>
        <p:txBody>
          <a:bodyPr wrap="square">
            <a:spAutoFit/>
          </a:bodyPr>
          <a:lstStyle/>
          <a:p>
            <a:pPr indent="450215" algn="just">
              <a:lnSpc>
                <a:spcPct val="150000"/>
              </a:lnSpc>
            </a:pPr>
            <a:r>
              <a:rPr lang="ru-RU" dirty="0">
                <a:solidFill>
                  <a:srgbClr val="E43C44"/>
                </a:solidFill>
                <a:effectLst/>
                <a:latin typeface="Times New Roman" panose="02020603050405020304" pitchFamily="18" charset="0"/>
                <a:ea typeface="Calibri" panose="020F0502020204030204" pitchFamily="34" charset="0"/>
                <a:cs typeface="Times New Roman" panose="02020603050405020304" pitchFamily="18" charset="0"/>
              </a:rPr>
              <a:t>Рейтингом ценных бумаг и присвоением им группы надежности занимаются известные рейтинговые компании. </a:t>
            </a:r>
            <a:endParaRPr lang="ru-RU" dirty="0">
              <a:solidFill>
                <a:srgbClr val="E43C44"/>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3013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противолежащие углы 1">
            <a:extLst>
              <a:ext uri="{FF2B5EF4-FFF2-40B4-BE49-F238E27FC236}">
                <a16:creationId xmlns:a16="http://schemas.microsoft.com/office/drawing/2014/main" id="{6DAD2714-D191-420B-ABE8-BF23D8B7663E}"/>
              </a:ext>
            </a:extLst>
          </p:cNvPr>
          <p:cNvSpPr/>
          <p:nvPr/>
        </p:nvSpPr>
        <p:spPr>
          <a:xfrm>
            <a:off x="171450" y="219076"/>
            <a:ext cx="11782425" cy="102393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Государственные облигации не облагаются налогом либо имеют льготное налогообложение, что делает их более конкурентоспособными по отношению к корпоративным ценным бумагам.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71D633B-A127-42A5-83B2-0CCD254BE649}"/>
              </a:ext>
            </a:extLst>
          </p:cNvPr>
          <p:cNvSpPr txBox="1"/>
          <p:nvPr/>
        </p:nvSpPr>
        <p:spPr>
          <a:xfrm>
            <a:off x="171450" y="1308332"/>
            <a:ext cx="11782425" cy="1294393"/>
          </a:xfrm>
          <a:prstGeom prst="rect">
            <a:avLst/>
          </a:prstGeom>
          <a:noFill/>
        </p:spPr>
        <p:txBody>
          <a:bodyPr wrap="square">
            <a:spAutoFit/>
          </a:bodyPr>
          <a:lstStyle/>
          <a:p>
            <a:pPr marL="457200"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Государственные ценные бумаги выпускаются министерством финансов, казначейством, государственными органами, а также учреждениями, получающими правительственную поддержку агентствами и международными институтами. Такие ценные бумаги имеют правительственную гарантию: полную или частичную.</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скругленные противолежащие углы 4">
            <a:extLst>
              <a:ext uri="{FF2B5EF4-FFF2-40B4-BE49-F238E27FC236}">
                <a16:creationId xmlns:a16="http://schemas.microsoft.com/office/drawing/2014/main" id="{52B68141-527C-4411-B0DD-E7042137A624}"/>
              </a:ext>
            </a:extLst>
          </p:cNvPr>
          <p:cNvSpPr/>
          <p:nvPr/>
        </p:nvSpPr>
        <p:spPr>
          <a:xfrm>
            <a:off x="219076" y="2663419"/>
            <a:ext cx="11734799" cy="54292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a:effectLst/>
                <a:latin typeface="Times New Roman" panose="02020603050405020304" pitchFamily="18" charset="0"/>
                <a:ea typeface="Calibri" panose="020F0502020204030204" pitchFamily="34" charset="0"/>
              </a:rPr>
              <a:t>Особое место на рынке государственных ценных бумаг занимают ценные бумаги муниципальных образований. </a:t>
            </a:r>
            <a:endParaRPr lang="ru-RU"/>
          </a:p>
        </p:txBody>
      </p:sp>
      <p:sp>
        <p:nvSpPr>
          <p:cNvPr id="7" name="TextBox 6">
            <a:extLst>
              <a:ext uri="{FF2B5EF4-FFF2-40B4-BE49-F238E27FC236}">
                <a16:creationId xmlns:a16="http://schemas.microsoft.com/office/drawing/2014/main" id="{0164B053-D275-4647-860A-2C140C259580}"/>
              </a:ext>
            </a:extLst>
          </p:cNvPr>
          <p:cNvSpPr txBox="1"/>
          <p:nvPr/>
        </p:nvSpPr>
        <p:spPr>
          <a:xfrm>
            <a:off x="-219075" y="3267039"/>
            <a:ext cx="12244388" cy="3371885"/>
          </a:xfrm>
          <a:prstGeom prst="rect">
            <a:avLst/>
          </a:prstGeom>
          <a:noFill/>
        </p:spPr>
        <p:txBody>
          <a:bodyPr wrap="square">
            <a:spAutoFit/>
          </a:bodyPr>
          <a:lstStyle/>
          <a:p>
            <a:pPr marL="457200" indent="450215" algn="just">
              <a:lnSpc>
                <a:spcPct val="150000"/>
              </a:lnSpc>
              <a:spcAft>
                <a:spcPts val="800"/>
              </a:spcAft>
            </a:pPr>
            <a:r>
              <a:rPr lang="ru-RU" i="1" dirty="0">
                <a:effectLst/>
                <a:latin typeface="Times New Roman" panose="02020603050405020304" pitchFamily="18" charset="0"/>
                <a:ea typeface="Calibri" panose="020F0502020204030204" pitchFamily="34" charset="0"/>
                <a:cs typeface="Times New Roman" panose="02020603050405020304" pitchFamily="18" charset="0"/>
              </a:rPr>
              <a:t>Муниципальные ценные бумаги</a:t>
            </a:r>
            <a:r>
              <a:rPr lang="ru-RU" dirty="0">
                <a:effectLst/>
                <a:latin typeface="Times New Roman" panose="02020603050405020304" pitchFamily="18" charset="0"/>
                <a:ea typeface="Calibri" panose="020F0502020204030204" pitchFamily="34" charset="0"/>
                <a:cs typeface="Times New Roman" panose="02020603050405020304" pitchFamily="18" charset="0"/>
              </a:rPr>
              <a:t> - это ценные бумаги, выпускаемые местными органами власти и управления и другими местными административными единицами. Они выпускаются как средне- и долгосрочные, но с правом досрочного выкупа. Целью выпуска таких облигаций является снижение дефицита местного бюджета. Они также не облагаются налогом, что делает их привлекательными для инвесторов. Однако их надежность ниже государственных ценных бумаг, что делает их более дорогими, т.е. процент по ним более высокий. Основными инвесторами муниципальных облигаций выступают коммерческие банки, инвестиционные фонды, страховые компании и частные инвесторы. Такие ценные бумаги существуют практически во всех странах, и рынок этих облигаций динамично развивается.</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8010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E71E57-4755-4079-B00D-C78DC984F704}"/>
              </a:ext>
            </a:extLst>
          </p:cNvPr>
          <p:cNvSpPr txBox="1"/>
          <p:nvPr/>
        </p:nvSpPr>
        <p:spPr>
          <a:xfrm>
            <a:off x="161364" y="540155"/>
            <a:ext cx="9018495" cy="499624"/>
          </a:xfrm>
          <a:prstGeom prst="rect">
            <a:avLst/>
          </a:prstGeom>
          <a:noFill/>
        </p:spPr>
        <p:txBody>
          <a:bodyPr wrap="square">
            <a:spAutoFit/>
          </a:bodyPr>
          <a:lstStyle/>
          <a:p>
            <a:pPr indent="450215" algn="just">
              <a:lnSpc>
                <a:spcPct val="150000"/>
              </a:lnSpc>
              <a:spcAft>
                <a:spcPts val="800"/>
              </a:spcAft>
            </a:pPr>
            <a:r>
              <a:rPr lang="ru-RU" sz="2000" b="1" dirty="0">
                <a:solidFill>
                  <a:schemeClr val="accent1">
                    <a:lumMod val="50000"/>
                  </a:schemeClr>
                </a:solidFill>
                <a:latin typeface="+mj-ea"/>
                <a:ea typeface="+mj-ea"/>
              </a:rPr>
              <a:t>Тема 2.2. Производные ценные бумаги</a:t>
            </a:r>
          </a:p>
        </p:txBody>
      </p:sp>
      <p:sp>
        <p:nvSpPr>
          <p:cNvPr id="4" name="文本框 4">
            <a:extLst>
              <a:ext uri="{FF2B5EF4-FFF2-40B4-BE49-F238E27FC236}">
                <a16:creationId xmlns:a16="http://schemas.microsoft.com/office/drawing/2014/main" id="{65229784-6BE4-47EE-A36A-BAE3EA70523B}"/>
              </a:ext>
            </a:extLst>
          </p:cNvPr>
          <p:cNvSpPr txBox="1"/>
          <p:nvPr/>
        </p:nvSpPr>
        <p:spPr>
          <a:xfrm>
            <a:off x="564432" y="1143327"/>
            <a:ext cx="6913752" cy="2812950"/>
          </a:xfrm>
          <a:prstGeom prst="rect">
            <a:avLst/>
          </a:prstGeom>
          <a:noFill/>
        </p:spPr>
        <p:txBody>
          <a:bodyPr wrap="none" rtlCol="0">
            <a:spAutoFit/>
          </a:bodyPr>
          <a:lstStyle/>
          <a:p>
            <a:pPr marL="342900" lvl="0" indent="-342900" algn="just">
              <a:lnSpc>
                <a:spcPct val="150000"/>
              </a:lnSpc>
              <a:buFont typeface="+mj-lt"/>
              <a:buAutoNum type="arabicPeriod"/>
            </a:pPr>
            <a:r>
              <a:rPr lang="ru-RU" sz="20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Понятие производных инструментов и их особенности.</a:t>
            </a:r>
            <a:endParaRPr lang="ru-RU" sz="1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ru-RU" sz="20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Форварды</a:t>
            </a:r>
            <a:endParaRPr lang="ru-RU" sz="1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ru-RU" sz="20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Фьючерсы</a:t>
            </a:r>
            <a:endParaRPr lang="ru-RU" sz="1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ru-RU" sz="20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Опционы</a:t>
            </a:r>
            <a:endParaRPr lang="ru-RU" sz="1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ru-RU" sz="20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Варранты</a:t>
            </a:r>
            <a:endParaRPr lang="ru-RU" sz="1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pPr>
            <a:r>
              <a:rPr lang="ru-RU" sz="20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Свопы</a:t>
            </a:r>
            <a:endParaRPr lang="ru-RU" sz="1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347EE671-417D-4953-B1BA-8E1A28516D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5020" y="4279182"/>
            <a:ext cx="3012141" cy="214314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9D7277B-D4BF-4175-A152-F89EDCC33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525" y="1747929"/>
            <a:ext cx="6777318" cy="225910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8DA0C25-AFED-49EC-B08A-971CC45644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157" y="4058739"/>
            <a:ext cx="3012141" cy="22591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073E3F5-19FA-468A-A7EB-D79E0F2D458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78" t="6024" r="1382" b="4052"/>
          <a:stretch/>
        </p:blipFill>
        <p:spPr bwMode="auto">
          <a:xfrm>
            <a:off x="4257319" y="4279183"/>
            <a:ext cx="3283618" cy="214314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232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4A1179-5A6E-47CB-A7A0-3058EB31E027}"/>
              </a:ext>
            </a:extLst>
          </p:cNvPr>
          <p:cNvSpPr txBox="1"/>
          <p:nvPr/>
        </p:nvSpPr>
        <p:spPr>
          <a:xfrm>
            <a:off x="484094" y="136743"/>
            <a:ext cx="9314330" cy="504625"/>
          </a:xfrm>
          <a:prstGeom prst="rect">
            <a:avLst/>
          </a:prstGeom>
          <a:solidFill>
            <a:schemeClr val="accent6">
              <a:lumMod val="20000"/>
              <a:lumOff val="80000"/>
            </a:schemeClr>
          </a:solidFill>
        </p:spPr>
        <p:txBody>
          <a:bodyPr wrap="square">
            <a:spAutoFit/>
          </a:bodyPr>
          <a:lstStyle/>
          <a:p>
            <a:pPr marL="342900" lvl="0" indent="-342900" algn="just">
              <a:lnSpc>
                <a:spcPct val="150000"/>
              </a:lnSpc>
              <a:spcAft>
                <a:spcPts val="800"/>
              </a:spcAft>
              <a:buFont typeface="+mj-lt"/>
              <a:buAutoNum type="arabicPeriod"/>
            </a:pPr>
            <a:r>
              <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Понятие производных инструментов и их особенности.</a:t>
            </a:r>
            <a:endParaRPr lang="ru-RU"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CF714B4-37D2-4F88-A0D5-D09A8F6A5185}"/>
              </a:ext>
            </a:extLst>
          </p:cNvPr>
          <p:cNvSpPr txBox="1"/>
          <p:nvPr/>
        </p:nvSpPr>
        <p:spPr>
          <a:xfrm>
            <a:off x="116540" y="871194"/>
            <a:ext cx="11797554" cy="1294393"/>
          </a:xfrm>
          <a:prstGeom prst="rect">
            <a:avLst/>
          </a:prstGeom>
          <a:noFill/>
        </p:spPr>
        <p:txBody>
          <a:bodyPr wrap="square">
            <a:spAutoFit/>
          </a:bodyPr>
          <a:lstStyle/>
          <a:p>
            <a:pPr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Производные ценные бумаги возникли в процессе развития рынка ценных бумаг в промышленно развитых странах. Называются они так потому, что вторичны по отношению к основным клас­сическим ценным бумагам (акциям и облигациям).</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5E820E7-CE2C-4030-B6DD-5EEB6CB065D2}"/>
              </a:ext>
            </a:extLst>
          </p:cNvPr>
          <p:cNvSpPr txBox="1"/>
          <p:nvPr/>
        </p:nvSpPr>
        <p:spPr>
          <a:xfrm>
            <a:off x="116540" y="2134607"/>
            <a:ext cx="10004613" cy="463397"/>
          </a:xfrm>
          <a:prstGeom prst="rect">
            <a:avLst/>
          </a:prstGeom>
          <a:noFill/>
        </p:spPr>
        <p:txBody>
          <a:bodyPr wrap="square">
            <a:spAutoFit/>
          </a:bodyPr>
          <a:lstStyle/>
          <a:p>
            <a:pPr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В настоящее время эти ценные бумаги получили название </a:t>
            </a:r>
            <a:r>
              <a:rPr lang="ru-RU"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дери­вативы</a:t>
            </a:r>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9C8E84D-1D12-42F8-BF86-15668934BCB3}"/>
              </a:ext>
            </a:extLst>
          </p:cNvPr>
          <p:cNvSpPr txBox="1"/>
          <p:nvPr/>
        </p:nvSpPr>
        <p:spPr>
          <a:xfrm>
            <a:off x="116540" y="2671552"/>
            <a:ext cx="11797554" cy="2125390"/>
          </a:xfrm>
          <a:prstGeom prst="rect">
            <a:avLst/>
          </a:prstGeom>
          <a:noFill/>
        </p:spPr>
        <p:txBody>
          <a:bodyPr wrap="square">
            <a:spAutoFit/>
          </a:bodyPr>
          <a:lstStyle/>
          <a:p>
            <a:pPr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Слово «дериватив» (немецкого происхождения) изначально служило для обозначения математической функции производной, но к середине ХХ столетия тесно обосновалось на финансовом рынке и почти утратило первоначальное значение. Сегодня понятие производных ценных бумаг является не единственным в своем роде, в ходу такие определения, как: вторичная ценная бумага, производная второго порядка, дериват, финансовая производная и т. п., что никак не влияет на общий смысл.</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EBDB18B-7E7C-48EA-A4A3-3C7069445B11}"/>
              </a:ext>
            </a:extLst>
          </p:cNvPr>
          <p:cNvSpPr txBox="1"/>
          <p:nvPr/>
        </p:nvSpPr>
        <p:spPr>
          <a:xfrm>
            <a:off x="188259" y="4844814"/>
            <a:ext cx="11725835" cy="1294393"/>
          </a:xfrm>
          <a:prstGeom prst="rect">
            <a:avLst/>
          </a:prstGeom>
          <a:noFill/>
        </p:spPr>
        <p:txBody>
          <a:bodyPr wrap="square">
            <a:spAutoFit/>
          </a:bodyPr>
          <a:lstStyle/>
          <a:p>
            <a:pPr indent="450215" algn="just">
              <a:lnSpc>
                <a:spcPct val="150000"/>
              </a:lnSpc>
              <a:spcAft>
                <a:spcPts val="800"/>
              </a:spcAft>
            </a:pPr>
            <a:r>
              <a:rPr lang="ru-RU" i="1" dirty="0">
                <a:effectLst/>
                <a:latin typeface="Times New Roman" panose="02020603050405020304" pitchFamily="18" charset="0"/>
                <a:ea typeface="Calibri" panose="020F0502020204030204" pitchFamily="34" charset="0"/>
                <a:cs typeface="Times New Roman" panose="02020603050405020304" pitchFamily="18" charset="0"/>
              </a:rPr>
              <a:t>Дериватив</a:t>
            </a:r>
            <a:r>
              <a:rPr lang="ru-RU" dirty="0">
                <a:effectLst/>
                <a:latin typeface="Times New Roman" panose="02020603050405020304" pitchFamily="18" charset="0"/>
                <a:ea typeface="Calibri" panose="020F0502020204030204" pitchFamily="34" charset="0"/>
                <a:cs typeface="Times New Roman" panose="02020603050405020304" pitchFamily="18" charset="0"/>
              </a:rPr>
              <a:t>, или финансовый инструмент 2-го порядка – это срочный контракт, который заключается между двумя и более участниками, формально через биржу или неформальным путем с участием финансовых организаций, в основе которого определение будущей стоимости реального актива или инструмента высшего порядка.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95FCBEC-EDD3-49DB-9B57-02D9D0EFBF65}"/>
              </a:ext>
            </a:extLst>
          </p:cNvPr>
          <p:cNvSpPr txBox="1"/>
          <p:nvPr/>
        </p:nvSpPr>
        <p:spPr>
          <a:xfrm>
            <a:off x="116540" y="6268165"/>
            <a:ext cx="11295529" cy="380938"/>
          </a:xfrm>
          <a:prstGeom prst="rect">
            <a:avLst/>
          </a:prstGeom>
          <a:noFill/>
        </p:spPr>
        <p:txBody>
          <a:bodyPr wrap="square">
            <a:spAutoFit/>
          </a:bodyPr>
          <a:lstStyle/>
          <a:p>
            <a:pPr indent="450215" algn="just">
              <a:lnSpc>
                <a:spcPct val="150000"/>
              </a:lnSpc>
              <a:spcAft>
                <a:spcPts val="80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Данное определение имеет несколько ключевых составляющих, от которых исходит понятие и виды производных ценных бумаг:</a:t>
            </a:r>
            <a:endParaRPr lang="ru-RU"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2074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3303C1-5818-4B63-A669-3209D709E186}"/>
              </a:ext>
            </a:extLst>
          </p:cNvPr>
          <p:cNvSpPr txBox="1"/>
          <p:nvPr/>
        </p:nvSpPr>
        <p:spPr>
          <a:xfrm>
            <a:off x="170328" y="86289"/>
            <a:ext cx="11851341" cy="6172652"/>
          </a:xfrm>
          <a:prstGeom prst="rect">
            <a:avLst/>
          </a:prstGeom>
          <a:noFill/>
        </p:spPr>
        <p:txBody>
          <a:bodyPr wrap="square">
            <a:spAutoFit/>
          </a:bodyPr>
          <a:lstStyle/>
          <a:p>
            <a:pPr marL="342900" lvl="0" indent="-342900" algn="just">
              <a:lnSpc>
                <a:spcPct val="150000"/>
              </a:lnSpc>
              <a:spcAft>
                <a:spcPts val="800"/>
              </a:spcAft>
              <a:tabLst>
                <a:tab pos="457200" algn="l"/>
              </a:tabLst>
            </a:pPr>
            <a:r>
              <a:rPr lang="ru-RU"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Дериватив</a:t>
            </a:r>
            <a:r>
              <a:rPr lang="ru-RU" dirty="0">
                <a:effectLst/>
                <a:latin typeface="Times New Roman" panose="02020603050405020304" pitchFamily="18" charset="0"/>
                <a:ea typeface="Calibri" panose="020F0502020204030204" pitchFamily="34" charset="0"/>
                <a:cs typeface="Times New Roman" panose="02020603050405020304" pitchFamily="18" charset="0"/>
              </a:rPr>
              <a:t> – это контракт, в успешности которого заинтересовано двое и больше лиц или организаций. В зависимости от того, как поведет себя рынок и, прежде всего, цена, одна сторона останется в выигрыше, другая – в проигрыше. Этот процесс неизбежен.</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tabLst>
                <a:tab pos="457200" algn="l"/>
              </a:tabLst>
            </a:pPr>
            <a:r>
              <a:rPr lang="ru-RU"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Финансовый контракт </a:t>
            </a:r>
            <a:r>
              <a:rPr lang="ru-RU" dirty="0">
                <a:effectLst/>
                <a:latin typeface="Times New Roman" panose="02020603050405020304" pitchFamily="18" charset="0"/>
                <a:ea typeface="Calibri" panose="020F0502020204030204" pitchFamily="34" charset="0"/>
                <a:cs typeface="Times New Roman" panose="02020603050405020304" pitchFamily="18" charset="0"/>
              </a:rPr>
              <a:t>может заключаться через биржу формализовано или вне биржи с участием предприятий и объединений предприятий с одной стороны и банков и небанковских финансовых организаций – с другой. Наличие или отсутствие биржи во многом определяет специфику дериватива.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tabLst>
                <a:tab pos="457200" algn="l"/>
              </a:tabLst>
            </a:pPr>
            <a:r>
              <a:rPr lang="ru-RU"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Производная второго порядка </a:t>
            </a:r>
            <a:r>
              <a:rPr lang="ru-RU" dirty="0">
                <a:effectLst/>
                <a:latin typeface="Times New Roman" panose="02020603050405020304" pitchFamily="18" charset="0"/>
                <a:ea typeface="Calibri" panose="020F0502020204030204" pitchFamily="34" charset="0"/>
                <a:cs typeface="Times New Roman" panose="02020603050405020304" pitchFamily="18" charset="0"/>
              </a:rPr>
              <a:t>в финансах, как и в математике, имеет базу, или основу. Только если естественные науки сводят все к простейшим функциям, финансовый рынок оперирует с реальными активами. На бирже реальные активы подразделяются на четыре категории: товары или товарные активы (прошедшие проверку на биржевые стандарты); ценные бумаги (акции, облигации) и фондовые индексы; операции с валютой и фьючерсы (специализированные контракты).</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tabLst>
                <a:tab pos="457200" algn="l"/>
              </a:tabLst>
            </a:pPr>
            <a:r>
              <a:rPr lang="ru-RU"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Срок наступления контракта </a:t>
            </a:r>
            <a:r>
              <a:rPr lang="ru-RU" dirty="0">
                <a:effectLst/>
                <a:latin typeface="Times New Roman" panose="02020603050405020304" pitchFamily="18" charset="0"/>
                <a:ea typeface="Calibri" panose="020F0502020204030204" pitchFamily="34" charset="0"/>
                <a:cs typeface="Times New Roman" panose="02020603050405020304" pitchFamily="18" charset="0"/>
              </a:rPr>
              <a:t>– зависит от разновидности финансового инструмента. Определение точной даты выполнения договора призвано защитить интересы и снизить риски для обеих сторон. Но, как правило, выигрыш от сделки достается только одному.</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42D557D-51A0-4D81-BC5B-5351AEC95E2E}"/>
              </a:ext>
            </a:extLst>
          </p:cNvPr>
          <p:cNvSpPr txBox="1"/>
          <p:nvPr/>
        </p:nvSpPr>
        <p:spPr>
          <a:xfrm>
            <a:off x="98611" y="6338561"/>
            <a:ext cx="11770659" cy="380938"/>
          </a:xfrm>
          <a:prstGeom prst="rect">
            <a:avLst/>
          </a:prstGeom>
          <a:noFill/>
        </p:spPr>
        <p:txBody>
          <a:bodyPr wrap="square">
            <a:spAutoFit/>
          </a:bodyPr>
          <a:lstStyle/>
          <a:p>
            <a:pPr indent="450215" algn="just">
              <a:lnSpc>
                <a:spcPct val="150000"/>
              </a:lnSpc>
              <a:spcAft>
                <a:spcPts val="80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Производные финансовые инструменты включают: форвардные и фьючерсы контракты; опционы; варранты; свопы.</a:t>
            </a:r>
            <a:r>
              <a:rPr lang="ru-RU" sz="1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5040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695CE7-CA2C-49DD-B815-B00A69F34149}"/>
              </a:ext>
            </a:extLst>
          </p:cNvPr>
          <p:cNvSpPr txBox="1"/>
          <p:nvPr/>
        </p:nvSpPr>
        <p:spPr>
          <a:xfrm>
            <a:off x="484094" y="136743"/>
            <a:ext cx="9314330" cy="504625"/>
          </a:xfrm>
          <a:prstGeom prst="rect">
            <a:avLst/>
          </a:prstGeom>
          <a:solidFill>
            <a:schemeClr val="accent6">
              <a:lumMod val="20000"/>
              <a:lumOff val="80000"/>
            </a:schemeClr>
          </a:solidFill>
        </p:spPr>
        <p:txBody>
          <a:bodyPr wrap="square">
            <a:spAutoFit/>
          </a:bodyPr>
          <a:lstStyle/>
          <a:p>
            <a:pPr lvl="0" algn="just">
              <a:lnSpc>
                <a:spcPct val="150000"/>
              </a:lnSpc>
              <a:spcAft>
                <a:spcPts val="800"/>
              </a:spcAft>
            </a:pPr>
            <a:r>
              <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 Форварды</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скругленные углы 2">
            <a:extLst>
              <a:ext uri="{FF2B5EF4-FFF2-40B4-BE49-F238E27FC236}">
                <a16:creationId xmlns:a16="http://schemas.microsoft.com/office/drawing/2014/main" id="{6E2636B9-A4BF-4D94-BF4C-256C2C54F648}"/>
              </a:ext>
            </a:extLst>
          </p:cNvPr>
          <p:cNvSpPr/>
          <p:nvPr/>
        </p:nvSpPr>
        <p:spPr>
          <a:xfrm>
            <a:off x="156879" y="694763"/>
            <a:ext cx="11878235" cy="273423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pPr>
            <a:r>
              <a:rPr lang="ru-RU" sz="1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Форвард (форвардный контракт) </a:t>
            </a:r>
            <a:r>
              <a:rPr lang="ru-RU"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договор (производный финансовый инструмент), по которому одна сторона (продавец) обязуется в определенный договором срок передать товар (базовый актив) другой стороне (покупателю) или исполнить альтернативное денежное обязательство, а покупатель обязуется принять и оплатить этот базовый актив, и (или) по условиям которого у сторон возникают встречные денежные обязательства в размере, зависящем от значения показателя базового актива на момент исполнения обязательств, в порядке и в течение срока (или в срок), установленного договором.</a:t>
            </a:r>
            <a:endParaRPr lang="ru-RU" sz="14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скругленные углы 3">
            <a:extLst>
              <a:ext uri="{FF2B5EF4-FFF2-40B4-BE49-F238E27FC236}">
                <a16:creationId xmlns:a16="http://schemas.microsoft.com/office/drawing/2014/main" id="{910F8C29-A3B6-4341-A220-7965AFF17E7C}"/>
              </a:ext>
            </a:extLst>
          </p:cNvPr>
          <p:cNvSpPr/>
          <p:nvPr/>
        </p:nvSpPr>
        <p:spPr>
          <a:xfrm>
            <a:off x="156878" y="3482395"/>
            <a:ext cx="11878235" cy="1873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Форвардный контракт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обязательный для исполнения срочный контракт, в соответствии с которым покупатель и продавец соглашаются на поставку товара оговоренного качества и количества или валюты на определенную дату в будущем. Цена товара, валютный курс и другие условия фиксируются в момент заключения сделки.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скругленные противолежащие углы 4">
            <a:extLst>
              <a:ext uri="{FF2B5EF4-FFF2-40B4-BE49-F238E27FC236}">
                <a16:creationId xmlns:a16="http://schemas.microsoft.com/office/drawing/2014/main" id="{18DDF597-888D-44FB-8CC0-3E93E055B89F}"/>
              </a:ext>
            </a:extLst>
          </p:cNvPr>
          <p:cNvSpPr/>
          <p:nvPr/>
        </p:nvSpPr>
        <p:spPr>
          <a:xfrm>
            <a:off x="188254" y="5409413"/>
            <a:ext cx="11815482" cy="1317812"/>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Форвардная цена актива</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текущая цена форвардных контрактов на соответствующий актив. Устанавливается в момент заключения форвардного контракта. Расчёты между сторонами по форвардному контракту происходят по этой цене. </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3857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кругленные противолежащие углы 2">
            <a:extLst>
              <a:ext uri="{FF2B5EF4-FFF2-40B4-BE49-F238E27FC236}">
                <a16:creationId xmlns:a16="http://schemas.microsoft.com/office/drawing/2014/main" id="{A984E66E-6994-42A6-8522-D103485285DF}"/>
              </a:ext>
            </a:extLst>
          </p:cNvPr>
          <p:cNvSpPr/>
          <p:nvPr/>
        </p:nvSpPr>
        <p:spPr>
          <a:xfrm>
            <a:off x="197224" y="170331"/>
            <a:ext cx="11797552" cy="546846"/>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0215" algn="just">
              <a:lnSpc>
                <a:spcPct val="150000"/>
              </a:lnSpc>
              <a:spcAft>
                <a:spcPts val="800"/>
              </a:spcAft>
            </a:pPr>
            <a:r>
              <a:rPr lang="ru-RU" sz="18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В отличие от фьючерсных контрактов форвардные сделки не стандартизованы. </a:t>
            </a:r>
            <a:endParaRPr lang="ru-RU" sz="14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скругленные противолежащие углы 3">
            <a:extLst>
              <a:ext uri="{FF2B5EF4-FFF2-40B4-BE49-F238E27FC236}">
                <a16:creationId xmlns:a16="http://schemas.microsoft.com/office/drawing/2014/main" id="{CE2FE711-91E3-44A2-9629-826145D6F0EC}"/>
              </a:ext>
            </a:extLst>
          </p:cNvPr>
          <p:cNvSpPr/>
          <p:nvPr/>
        </p:nvSpPr>
        <p:spPr>
          <a:xfrm>
            <a:off x="170329" y="788894"/>
            <a:ext cx="11815482" cy="2554941"/>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Отличительные черты форвардных контрактов:</a:t>
            </a:r>
          </a:p>
          <a:p>
            <a:pPr marL="742950" indent="450000" algn="just">
              <a:lnSpc>
                <a:spcPct val="150000"/>
              </a:lnSpc>
              <a:buFont typeface="Wingdings" panose="05000000000000000000" pitchFamily="2" charset="2"/>
              <a:buChar char="ü"/>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они обязательны к исполнению; </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742950" indent="450000" algn="just">
              <a:lnSpc>
                <a:spcPct val="150000"/>
              </a:lnSpc>
              <a:buFont typeface="Wingdings" panose="05000000000000000000" pitchFamily="2" charset="2"/>
              <a:buChar char="ü"/>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составляются с учетом конкретных требований клиента и не являются объектом обязательной отчетности; </a:t>
            </a:r>
          </a:p>
          <a:p>
            <a:pPr marL="742950" indent="450000" algn="just">
              <a:lnSpc>
                <a:spcPct val="150000"/>
              </a:lnSpc>
              <a:buFont typeface="Wingdings" panose="05000000000000000000" pitchFamily="2" charset="2"/>
              <a:buChar char="ü"/>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во время переговоров должны быть определены: размер контракта, качество поставляемого актива, место и дата поставки.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скругленные противолежащие углы 4">
            <a:extLst>
              <a:ext uri="{FF2B5EF4-FFF2-40B4-BE49-F238E27FC236}">
                <a16:creationId xmlns:a16="http://schemas.microsoft.com/office/drawing/2014/main" id="{E7BA5882-9ED1-43E6-800D-0992B407DC3F}"/>
              </a:ext>
            </a:extLst>
          </p:cNvPr>
          <p:cNvSpPr/>
          <p:nvPr/>
        </p:nvSpPr>
        <p:spPr>
          <a:xfrm>
            <a:off x="170329" y="3429000"/>
            <a:ext cx="11797552" cy="54236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Основное преимущество этих контрактов – фиксация цены на будущую дату.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скругленные противолежащие углы 5">
            <a:extLst>
              <a:ext uri="{FF2B5EF4-FFF2-40B4-BE49-F238E27FC236}">
                <a16:creationId xmlns:a16="http://schemas.microsoft.com/office/drawing/2014/main" id="{8653F46E-27D8-4826-9F7E-E4C866FAD36A}"/>
              </a:ext>
            </a:extLst>
          </p:cNvPr>
          <p:cNvSpPr/>
          <p:nvPr/>
        </p:nvSpPr>
        <p:spPr>
          <a:xfrm>
            <a:off x="170329" y="4150659"/>
            <a:ext cx="11815482" cy="788894"/>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algn="just" defTabSz="914400" rtl="0" eaLnBrk="1" fontAlgn="auto" latinLnBrk="0" hangingPunct="1">
              <a:lnSpc>
                <a:spcPct val="150000"/>
              </a:lnSpc>
              <a:spcBef>
                <a:spcPts val="0"/>
              </a:spcBef>
              <a:buClrTx/>
              <a:buSzTx/>
              <a:buFontTx/>
              <a:buNone/>
              <a:tabLst/>
              <a:defRPr/>
            </a:pPr>
            <a:r>
              <a:rPr kumimoji="0" lang="ru-RU"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Главный недостаток </a:t>
            </a:r>
            <a:r>
              <a:rPr kumimoji="0" lang="ru-RU"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при изменении цен к расчетному дню в любую сторону контрагенты не могут разорвать его. </a:t>
            </a:r>
            <a:endParaRPr kumimoji="0" lang="ru-RU"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30DBCA9-DC63-4CF3-A8E0-80B8EC00D9C4}"/>
              </a:ext>
            </a:extLst>
          </p:cNvPr>
          <p:cNvSpPr txBox="1"/>
          <p:nvPr/>
        </p:nvSpPr>
        <p:spPr>
          <a:xfrm>
            <a:off x="-259976" y="4887148"/>
            <a:ext cx="6122893" cy="463397"/>
          </a:xfrm>
          <a:prstGeom prst="rect">
            <a:avLst/>
          </a:prstGeom>
          <a:noFill/>
        </p:spPr>
        <p:txBody>
          <a:bodyPr wrap="square">
            <a:spAutoFit/>
          </a:bodyPr>
          <a:lstStyle/>
          <a:p>
            <a:pPr marL="457200"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Форвард может быть расчетным или поставочным:</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BC3ED45-1C8B-419D-B52B-C89E061CF065}"/>
              </a:ext>
            </a:extLst>
          </p:cNvPr>
          <p:cNvSpPr txBox="1"/>
          <p:nvPr/>
        </p:nvSpPr>
        <p:spPr>
          <a:xfrm>
            <a:off x="-327213" y="5342964"/>
            <a:ext cx="12124765" cy="1294393"/>
          </a:xfrm>
          <a:prstGeom prst="rect">
            <a:avLst/>
          </a:prstGeom>
          <a:noFill/>
        </p:spPr>
        <p:txBody>
          <a:bodyPr wrap="square">
            <a:spAutoFit/>
          </a:bodyPr>
          <a:lstStyle/>
          <a:p>
            <a:pPr marL="457200" indent="450215" algn="just">
              <a:lnSpc>
                <a:spcPct val="150000"/>
              </a:lnSpc>
            </a:pPr>
            <a:r>
              <a:rPr lang="ru-RU" dirty="0">
                <a:effectLst/>
                <a:latin typeface="Times New Roman" panose="02020603050405020304" pitchFamily="18" charset="0"/>
                <a:ea typeface="Calibri" panose="020F0502020204030204" pitchFamily="34" charset="0"/>
                <a:cs typeface="Times New Roman" panose="02020603050405020304" pitchFamily="18" charset="0"/>
              </a:rPr>
              <a:t>- расчетный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беспоставочный</a:t>
            </a:r>
            <a:r>
              <a:rPr lang="ru-RU" dirty="0">
                <a:effectLst/>
                <a:latin typeface="Times New Roman" panose="02020603050405020304" pitchFamily="18" charset="0"/>
                <a:ea typeface="Calibri" panose="020F0502020204030204" pitchFamily="34" charset="0"/>
                <a:cs typeface="Times New Roman" panose="02020603050405020304" pitchFamily="18" charset="0"/>
              </a:rPr>
              <a:t>) форвард (NDF) не заканчивается поставкой базового актива;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 поставочный форвард (DF) заканчивается поставкой базового актива и полной оплатой на условиях сделки (договора).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089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F1E48-96B3-4D65-9211-0BD17C9B7601}"/>
              </a:ext>
            </a:extLst>
          </p:cNvPr>
          <p:cNvSpPr txBox="1"/>
          <p:nvPr/>
        </p:nvSpPr>
        <p:spPr>
          <a:xfrm>
            <a:off x="600075" y="252663"/>
            <a:ext cx="6939243" cy="400110"/>
          </a:xfrm>
          <a:prstGeom prst="rect">
            <a:avLst/>
          </a:prstGeom>
          <a:solidFill>
            <a:schemeClr val="accent6">
              <a:lumMod val="20000"/>
              <a:lumOff val="80000"/>
            </a:schemeClr>
          </a:solidFill>
        </p:spPr>
        <p:txBody>
          <a:bodyPr wrap="square">
            <a:spAutoFit/>
          </a:bodyPr>
          <a:lstStyle/>
          <a:p>
            <a:r>
              <a:rPr kumimoji="0" lang="ru-RU" altLang="zh-CN" sz="2000" b="1" i="0" u="none" strike="noStrike" kern="1200" cap="none" spc="0" normalizeH="0" baseline="0" noProof="0" dirty="0">
                <a:ln>
                  <a:noFill/>
                </a:ln>
                <a:solidFill>
                  <a:schemeClr val="accent5">
                    <a:lumMod val="75000"/>
                  </a:schemeClr>
                </a:solidFill>
                <a:effectLst/>
                <a:uLnTx/>
                <a:uFillTx/>
                <a:latin typeface="微软雅黑"/>
                <a:ea typeface="微软雅黑"/>
                <a:cs typeface="+mn-cs"/>
              </a:rPr>
              <a:t>1. Классификация ценных бумаг</a:t>
            </a:r>
            <a:endParaRPr lang="ru-RU" dirty="0">
              <a:solidFill>
                <a:schemeClr val="accent5">
                  <a:lumMod val="75000"/>
                </a:schemeClr>
              </a:solidFill>
            </a:endParaRPr>
          </a:p>
        </p:txBody>
      </p:sp>
      <p:sp>
        <p:nvSpPr>
          <p:cNvPr id="6" name="Прямоугольник: скругленные углы 5">
            <a:extLst>
              <a:ext uri="{FF2B5EF4-FFF2-40B4-BE49-F238E27FC236}">
                <a16:creationId xmlns:a16="http://schemas.microsoft.com/office/drawing/2014/main" id="{C044ABB8-EEE6-424B-996F-40E11951CA72}"/>
              </a:ext>
            </a:extLst>
          </p:cNvPr>
          <p:cNvSpPr/>
          <p:nvPr/>
        </p:nvSpPr>
        <p:spPr>
          <a:xfrm>
            <a:off x="663388" y="833718"/>
            <a:ext cx="10927977" cy="4001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indent="450215" algn="just">
              <a:lnSpc>
                <a:spcPct val="150000"/>
              </a:lnSpc>
              <a:spcAft>
                <a:spcPts val="8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Многообразие видов ценных бумаг предопределяет множественность критериев их классификации.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6FC6049-D642-469C-B854-2EA489544DD7}"/>
              </a:ext>
            </a:extLst>
          </p:cNvPr>
          <p:cNvSpPr txBox="1"/>
          <p:nvPr/>
        </p:nvSpPr>
        <p:spPr>
          <a:xfrm>
            <a:off x="251638" y="1316796"/>
            <a:ext cx="11499476" cy="878895"/>
          </a:xfrm>
          <a:prstGeom prst="rect">
            <a:avLst/>
          </a:prstGeom>
          <a:solidFill>
            <a:schemeClr val="accent6">
              <a:lumMod val="20000"/>
              <a:lumOff val="80000"/>
            </a:schemeClr>
          </a:solidFill>
        </p:spPr>
        <p:txBody>
          <a:bodyPr wrap="square">
            <a:spAutoFit/>
          </a:bodyPr>
          <a:lstStyle/>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В мировой практике ценные бумаги делят на два больших класса: основные (классические) ценные бумаги и производные ценные бумаги.</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скругленные углы 2">
            <a:extLst>
              <a:ext uri="{FF2B5EF4-FFF2-40B4-BE49-F238E27FC236}">
                <a16:creationId xmlns:a16="http://schemas.microsoft.com/office/drawing/2014/main" id="{7DA4F3CA-CDB2-4C11-B940-211F5DC3F289}"/>
              </a:ext>
            </a:extLst>
          </p:cNvPr>
          <p:cNvSpPr/>
          <p:nvPr/>
        </p:nvSpPr>
        <p:spPr>
          <a:xfrm>
            <a:off x="251638" y="2293668"/>
            <a:ext cx="11688726" cy="184239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indent="450215" algn="just"/>
            <a:r>
              <a:rPr lang="ru-RU"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Основные</a:t>
            </a: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это ценные бумаги, в основе которых лежат имущественные права на какой-либо актив (товар, деньги, капитал, имущество, ресурсы и др.). Основные ценные бумаги можно разбить на первичные и вторичные ценные бумаги. Первичные ценные бумаги основаны на активах, в число которых не входят сами ценные бумаги (</a:t>
            </a:r>
            <a:r>
              <a:rPr lang="ru-RU" sz="180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акции</a:t>
            </a: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облигации</a:t>
            </a: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векселя, закладные и др.). Вторичные ценные бумаги - это ценные бумаги, выпускаемые на основе первичных ценных бумаг, т. е. это ценные бумаги на сами ценные бумаги (варранты, депозитарные расписки и др.).</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скругленные углы 7">
            <a:extLst>
              <a:ext uri="{FF2B5EF4-FFF2-40B4-BE49-F238E27FC236}">
                <a16:creationId xmlns:a16="http://schemas.microsoft.com/office/drawing/2014/main" id="{333BFD3C-B7A9-4441-9BF7-0B1D462749B4}"/>
              </a:ext>
            </a:extLst>
          </p:cNvPr>
          <p:cNvSpPr/>
          <p:nvPr/>
        </p:nvSpPr>
        <p:spPr>
          <a:xfrm>
            <a:off x="251638" y="4332018"/>
            <a:ext cx="11688726" cy="184239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indent="450215" algn="just"/>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Производные пенные бумаги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это бездокументарные формы выражения имущественного права (обязательства), возникающего в связи с изменением цены базисного актива, т. е. актива, лежащего в основе данной ценной бумаги. Это бумаги на какой-либо ценовой актив: на цены товаров (зерна, мяса, нефти и т. п.); на цены кредитного рынка (процентные ставки); на цены валютного рынка (валютные курсы); на цены основных ценных бумаг (на индексы акций, облигаций) и т. п. К производным ценным бумагам относят фьючерсные контракты и свободнообращающиеся опционы.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58F66D-3DE1-43B6-B671-6881DF2B4B88}"/>
              </a:ext>
            </a:extLst>
          </p:cNvPr>
          <p:cNvSpPr txBox="1"/>
          <p:nvPr/>
        </p:nvSpPr>
        <p:spPr>
          <a:xfrm>
            <a:off x="457200" y="127778"/>
            <a:ext cx="9314330" cy="504625"/>
          </a:xfrm>
          <a:prstGeom prst="rect">
            <a:avLst/>
          </a:prstGeom>
          <a:solidFill>
            <a:schemeClr val="accent6">
              <a:lumMod val="20000"/>
              <a:lumOff val="80000"/>
            </a:schemeClr>
          </a:solidFill>
        </p:spPr>
        <p:txBody>
          <a:bodyPr wrap="square">
            <a:spAutoFit/>
          </a:bodyPr>
          <a:lstStyle/>
          <a:p>
            <a:pPr lvl="0" algn="just">
              <a:lnSpc>
                <a:spcPct val="150000"/>
              </a:lnSpc>
              <a:spcAft>
                <a:spcPts val="800"/>
              </a:spcAft>
            </a:pP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3</a:t>
            </a:r>
            <a:r>
              <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Фьючерсы</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усеченные противолежащие углы 4">
            <a:extLst>
              <a:ext uri="{FF2B5EF4-FFF2-40B4-BE49-F238E27FC236}">
                <a16:creationId xmlns:a16="http://schemas.microsoft.com/office/drawing/2014/main" id="{A0780C7C-4B23-4E15-9B8C-4CD425D16872}"/>
              </a:ext>
            </a:extLst>
          </p:cNvPr>
          <p:cNvSpPr/>
          <p:nvPr/>
        </p:nvSpPr>
        <p:spPr>
          <a:xfrm>
            <a:off x="322729" y="833717"/>
            <a:ext cx="11555506" cy="2375647"/>
          </a:xfrm>
          <a:prstGeom prst="snip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Фьючерс</a:t>
            </a:r>
            <a:r>
              <a:rPr lang="ru-RU"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(фьючерсный контракт) – производный финансовый инструмент, стандартный срочный биржевой контракт купли-продажи базового актива, при заключении которого стороны (продавец и покупатель) договариваются только об уровне цены и сроке поставки. Остальные параметры актива (количество, качество, упаковка, маркировка и т. п.) оговорены заранее в спецификации биржевого контракта. Стороны несут обязательства перед биржей вплоть до исполнения фьючерса.</a:t>
            </a:r>
            <a:endParaRPr lang="ru-RU" sz="14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усеченные противолежащие углы 5">
            <a:extLst>
              <a:ext uri="{FF2B5EF4-FFF2-40B4-BE49-F238E27FC236}">
                <a16:creationId xmlns:a16="http://schemas.microsoft.com/office/drawing/2014/main" id="{3937743A-D4A2-4D8D-B4EF-06CE275E362E}"/>
              </a:ext>
            </a:extLst>
          </p:cNvPr>
          <p:cNvSpPr/>
          <p:nvPr/>
        </p:nvSpPr>
        <p:spPr>
          <a:xfrm>
            <a:off x="318247" y="3364005"/>
            <a:ext cx="11555506" cy="1107141"/>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Фьючерс можно рассматривать как стандартизированную разновидность форварда, который обращается на организованном рынке с взаимными расчётами, централизованными внутри биржи.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усеченные противолежащие углы 6">
            <a:extLst>
              <a:ext uri="{FF2B5EF4-FFF2-40B4-BE49-F238E27FC236}">
                <a16:creationId xmlns:a16="http://schemas.microsoft.com/office/drawing/2014/main" id="{727881DD-7BC7-4A7C-929D-50C05AA84604}"/>
              </a:ext>
            </a:extLst>
          </p:cNvPr>
          <p:cNvSpPr/>
          <p:nvPr/>
        </p:nvSpPr>
        <p:spPr>
          <a:xfrm>
            <a:off x="318247" y="4625788"/>
            <a:ext cx="11555506" cy="1873624"/>
          </a:xfrm>
          <a:prstGeom prst="snip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Главное отличие форвардного и фьючерсного контрактов состоит в том, что форвардный контракт представляет собой разовую внебиржевую сделку между продавцом и покупателем, а фьючерсный контракт – повторяющееся предложение, которым торгуют на бирже. </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1617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усеченные противолежащие углы 2">
            <a:extLst>
              <a:ext uri="{FF2B5EF4-FFF2-40B4-BE49-F238E27FC236}">
                <a16:creationId xmlns:a16="http://schemas.microsoft.com/office/drawing/2014/main" id="{006EE6B7-62FC-479A-BB04-9B7A7B39D67D}"/>
              </a:ext>
            </a:extLst>
          </p:cNvPr>
          <p:cNvSpPr/>
          <p:nvPr/>
        </p:nvSpPr>
        <p:spPr>
          <a:xfrm>
            <a:off x="188259" y="233082"/>
            <a:ext cx="11860306" cy="1963271"/>
          </a:xfrm>
          <a:prstGeom prst="snip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Фьючерс – это биржевой инструмент. Заключение фьючерсных контрактов имеет целью не реальную поставку конкретных ценных бумаг, а хеджирование (страхование) позиций контрагентов на игру на разнице цен. Приобретая контракт, владелец рассчитывает продать его дороже, а продавец надеется приобрести такой же контракт по более низкой цене. На установленную во фьючерсе дату расчет между покупателем и продавцом происходит денежными средствами на фондовой бирже через клиринговую палату. </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усеченные противолежащие углы 3">
            <a:extLst>
              <a:ext uri="{FF2B5EF4-FFF2-40B4-BE49-F238E27FC236}">
                <a16:creationId xmlns:a16="http://schemas.microsoft.com/office/drawing/2014/main" id="{A11B2837-760A-46AB-9A12-725DA2ECA00D}"/>
              </a:ext>
            </a:extLst>
          </p:cNvPr>
          <p:cNvSpPr/>
          <p:nvPr/>
        </p:nvSpPr>
        <p:spPr>
          <a:xfrm>
            <a:off x="219635" y="2290606"/>
            <a:ext cx="11860306" cy="995084"/>
          </a:xfrm>
          <a:prstGeom prst="snip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Фьючерсы пришли на фондовую биржу с товарной, изначально фьючерсы заключались на поставку будущего урожая под оплату весной значительно меньшую, чем осенью. </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AD8742B-1034-4930-B012-FB839ECA4E7B}"/>
              </a:ext>
            </a:extLst>
          </p:cNvPr>
          <p:cNvSpPr txBox="1"/>
          <p:nvPr/>
        </p:nvSpPr>
        <p:spPr>
          <a:xfrm>
            <a:off x="331695" y="3379943"/>
            <a:ext cx="6096000" cy="422167"/>
          </a:xfrm>
          <a:prstGeom prst="rect">
            <a:avLst/>
          </a:prstGeom>
          <a:noFill/>
        </p:spPr>
        <p:txBody>
          <a:bodyPr wrap="square">
            <a:spAutoFit/>
          </a:bodyPr>
          <a:lstStyle/>
          <a:p>
            <a:pPr marL="457200" indent="450215" algn="just">
              <a:lnSpc>
                <a:spcPct val="150000"/>
              </a:lnSpc>
              <a:spcAft>
                <a:spcPts val="800"/>
              </a:spcAft>
            </a:pP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Выделяют следующие виды фьючерсов: </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CD14FFF-23D9-4F68-9EE4-BB62BD300F8A}"/>
              </a:ext>
            </a:extLst>
          </p:cNvPr>
          <p:cNvSpPr txBox="1"/>
          <p:nvPr/>
        </p:nvSpPr>
        <p:spPr>
          <a:xfrm>
            <a:off x="-174812" y="3770610"/>
            <a:ext cx="12254753" cy="2268826"/>
          </a:xfrm>
          <a:prstGeom prst="rect">
            <a:avLst/>
          </a:prstGeom>
          <a:noFill/>
        </p:spPr>
        <p:txBody>
          <a:bodyPr wrap="square">
            <a:spAutoFit/>
          </a:bodyPr>
          <a:lstStyle/>
          <a:p>
            <a:pPr marL="457200" indent="450215" algn="just">
              <a:lnSpc>
                <a:spcPct val="150000"/>
              </a:lnSpc>
            </a:pP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ru-RU"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Поставочный фьючерс </a:t>
            </a: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предполагает, что на дату исполнения контракта покупатель должен приобрести, а продавец продать установленное в спецификации количество базового актива. Поставка осуществляется по расчётной цене, зафиксированной на последнюю дату торгов. В случае истечения данного контракта, но отсутствия товара у продавца, биржа накладывает штраф. </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spcAft>
                <a:spcPts val="800"/>
              </a:spcAft>
            </a:pP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ru-RU"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Расчётный (</a:t>
            </a:r>
            <a:r>
              <a:rPr lang="ru-RU" sz="1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беспоставочный</a:t>
            </a:r>
            <a:r>
              <a:rPr lang="ru-RU"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фьючерс </a:t>
            </a: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предполагает, что между участниками производятся только денежные расчёты в сумме разницы между ценой контракта и фактической ценой актива на дату исполнения контракта без физической поставки базового актива. Обычно применяется для целей хеджирования рисков изменения цены базового актива или в спекулятивных целях. </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4643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усеченные противолежащие углы 1">
            <a:extLst>
              <a:ext uri="{FF2B5EF4-FFF2-40B4-BE49-F238E27FC236}">
                <a16:creationId xmlns:a16="http://schemas.microsoft.com/office/drawing/2014/main" id="{1BE3A4BB-02C2-43E3-99F9-2AB462B5C165}"/>
              </a:ext>
            </a:extLst>
          </p:cNvPr>
          <p:cNvSpPr/>
          <p:nvPr/>
        </p:nvSpPr>
        <p:spPr>
          <a:xfrm>
            <a:off x="251012" y="161365"/>
            <a:ext cx="11716870" cy="10668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Спецификацией фьючерса называется документ, утверждённый биржей, в котором закреплены основные условия фьючерсного контракта.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111CB4E-EBDA-449F-B74E-16927C6D093D}"/>
              </a:ext>
            </a:extLst>
          </p:cNvPr>
          <p:cNvSpPr txBox="1"/>
          <p:nvPr/>
        </p:nvSpPr>
        <p:spPr>
          <a:xfrm>
            <a:off x="412376" y="1338014"/>
            <a:ext cx="8068235" cy="422167"/>
          </a:xfrm>
          <a:prstGeom prst="rect">
            <a:avLst/>
          </a:prstGeom>
          <a:noFill/>
        </p:spPr>
        <p:txBody>
          <a:bodyPr wrap="square">
            <a:spAutoFit/>
          </a:bodyPr>
          <a:lstStyle/>
          <a:p>
            <a:pPr marL="457200" indent="450215" algn="just">
              <a:lnSpc>
                <a:spcPct val="150000"/>
              </a:lnSpc>
              <a:spcAft>
                <a:spcPts val="8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 спецификации фьючерса указываются следующие параметры: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95BFECD-918E-4ECF-B5FD-A4D0AD61CFC4}"/>
              </a:ext>
            </a:extLst>
          </p:cNvPr>
          <p:cNvSpPr txBox="1"/>
          <p:nvPr/>
        </p:nvSpPr>
        <p:spPr>
          <a:xfrm>
            <a:off x="412376" y="1760181"/>
            <a:ext cx="10587318" cy="3007490"/>
          </a:xfrm>
          <a:prstGeom prst="rect">
            <a:avLst/>
          </a:prstGeom>
          <a:noFill/>
        </p:spPr>
        <p:txBody>
          <a:bodyPr wrap="square">
            <a:spAutoFit/>
          </a:bodyPr>
          <a:lstStyle/>
          <a:p>
            <a:pPr marL="457200" indent="450215" algn="just">
              <a:lnSpc>
                <a:spcPct val="150000"/>
              </a:lnSpc>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наименование контракта;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условное наименование (сокращение);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тип контракта (расчётный/поставочный);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размер контракта – количество базового актива, приходящееся на один контракт;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сроки обращения контракта;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дата поставки;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минимальное изменение цены;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spcAft>
                <a:spcPts val="8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стоимость минимального шага.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DB82AB6D-21F8-4657-ACD4-C1CC8F151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194" y="3429000"/>
            <a:ext cx="7242688" cy="316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706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7ED0AC-E0DE-4F9C-B408-B5F7A2BF5A6B}"/>
              </a:ext>
            </a:extLst>
          </p:cNvPr>
          <p:cNvSpPr txBox="1"/>
          <p:nvPr/>
        </p:nvSpPr>
        <p:spPr>
          <a:xfrm>
            <a:off x="502023" y="136743"/>
            <a:ext cx="6096000" cy="463397"/>
          </a:xfrm>
          <a:prstGeom prst="rect">
            <a:avLst/>
          </a:prstGeom>
          <a:solidFill>
            <a:schemeClr val="accent6">
              <a:lumMod val="20000"/>
              <a:lumOff val="80000"/>
            </a:schemeClr>
          </a:solidFill>
        </p:spPr>
        <p:txBody>
          <a:bodyPr wrap="square">
            <a:spAutoFit/>
          </a:bodyPr>
          <a:lstStyle/>
          <a:p>
            <a:pPr lvl="0" algn="just">
              <a:lnSpc>
                <a:spcPct val="150000"/>
              </a:lnSpc>
              <a:spcAft>
                <a:spcPts val="800"/>
              </a:spcAft>
            </a:pPr>
            <a:r>
              <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 Опционы</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один верхний угол скругленный, другой — усеченный 3">
            <a:extLst>
              <a:ext uri="{FF2B5EF4-FFF2-40B4-BE49-F238E27FC236}">
                <a16:creationId xmlns:a16="http://schemas.microsoft.com/office/drawing/2014/main" id="{34B1EB83-E689-41EB-BD0F-8A7C6E8BF4AA}"/>
              </a:ext>
            </a:extLst>
          </p:cNvPr>
          <p:cNvSpPr/>
          <p:nvPr/>
        </p:nvSpPr>
        <p:spPr>
          <a:xfrm>
            <a:off x="349624" y="775694"/>
            <a:ext cx="11564470" cy="186465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b="1">
                <a:effectLst/>
                <a:latin typeface="Times New Roman" panose="02020603050405020304" pitchFamily="18" charset="0"/>
                <a:ea typeface="Calibri" panose="020F0502020204030204" pitchFamily="34" charset="0"/>
                <a:cs typeface="Times New Roman" panose="02020603050405020304" pitchFamily="18" charset="0"/>
              </a:rPr>
              <a:t>Опцион</a:t>
            </a:r>
            <a:r>
              <a:rPr lang="ru-RU" sz="1800">
                <a:effectLst/>
                <a:latin typeface="Times New Roman" panose="02020603050405020304" pitchFamily="18" charset="0"/>
                <a:ea typeface="Calibri" panose="020F0502020204030204" pitchFamily="34" charset="0"/>
                <a:cs typeface="Times New Roman" panose="02020603050405020304" pitchFamily="18" charset="0"/>
              </a:rPr>
              <a:t> – контракт, заключенный между двумя лицами, в соответствии с которым одно лицо предоставляет другому лицу право купить или продать ценные бумаги по заранее установленной цене (цене исполнения) в течение определенного времени. Это право в последующем может быть перепродано. Покупая опцион, покупатель платит его продавцу премию – цену опциона.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один верхний угол скругленный, другой — усеченный 4">
            <a:extLst>
              <a:ext uri="{FF2B5EF4-FFF2-40B4-BE49-F238E27FC236}">
                <a16:creationId xmlns:a16="http://schemas.microsoft.com/office/drawing/2014/main" id="{B84C95F6-AF6D-41B0-ABEF-6936C85133BD}"/>
              </a:ext>
            </a:extLst>
          </p:cNvPr>
          <p:cNvSpPr/>
          <p:nvPr/>
        </p:nvSpPr>
        <p:spPr>
          <a:xfrm>
            <a:off x="349624" y="2751669"/>
            <a:ext cx="11564470" cy="815294"/>
          </a:xfrm>
          <a:prstGeom prst="snip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Цена опциона формируется под влиянием спроса и предложения. Страйк – это цена исполнения опциона. Существует несколько видов опционов (табл. 1).</a:t>
            </a:r>
            <a:endParaRPr lang="ru-RU" sz="14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Таблица 5">
            <a:extLst>
              <a:ext uri="{FF2B5EF4-FFF2-40B4-BE49-F238E27FC236}">
                <a16:creationId xmlns:a16="http://schemas.microsoft.com/office/drawing/2014/main" id="{FD1AB050-948A-4871-9C16-D27D02EACA0C}"/>
              </a:ext>
            </a:extLst>
          </p:cNvPr>
          <p:cNvGraphicFramePr>
            <a:graphicFrameLocks noGrp="1"/>
          </p:cNvGraphicFramePr>
          <p:nvPr>
            <p:extLst>
              <p:ext uri="{D42A27DB-BD31-4B8C-83A1-F6EECF244321}">
                <p14:modId xmlns:p14="http://schemas.microsoft.com/office/powerpoint/2010/main" val="2696717974"/>
              </p:ext>
            </p:extLst>
          </p:nvPr>
        </p:nvGraphicFramePr>
        <p:xfrm>
          <a:off x="215153" y="4217648"/>
          <a:ext cx="11698941" cy="2175702"/>
        </p:xfrm>
        <a:graphic>
          <a:graphicData uri="http://schemas.openxmlformats.org/drawingml/2006/table">
            <a:tbl>
              <a:tblPr firstRow="1" firstCol="1" bandRow="1">
                <a:tableStyleId>{68D230F3-CF80-4859-8CE7-A43EE81993B5}</a:tableStyleId>
              </a:tblPr>
              <a:tblGrid>
                <a:gridCol w="4118037">
                  <a:extLst>
                    <a:ext uri="{9D8B030D-6E8A-4147-A177-3AD203B41FA5}">
                      <a16:colId xmlns:a16="http://schemas.microsoft.com/office/drawing/2014/main" val="3652212198"/>
                    </a:ext>
                  </a:extLst>
                </a:gridCol>
                <a:gridCol w="7580904">
                  <a:extLst>
                    <a:ext uri="{9D8B030D-6E8A-4147-A177-3AD203B41FA5}">
                      <a16:colId xmlns:a16="http://schemas.microsoft.com/office/drawing/2014/main" val="2456484275"/>
                    </a:ext>
                  </a:extLst>
                </a:gridCol>
              </a:tblGrid>
              <a:tr h="0">
                <a:tc>
                  <a:txBody>
                    <a:bodyPr/>
                    <a:lstStyle/>
                    <a:p>
                      <a:pPr marL="457200">
                        <a:lnSpc>
                          <a:spcPct val="107000"/>
                        </a:lnSpc>
                      </a:pPr>
                      <a:r>
                        <a:rPr lang="ru-RU" sz="1400" dirty="0">
                          <a:solidFill>
                            <a:srgbClr val="002060"/>
                          </a:solidFill>
                          <a:effectLst/>
                          <a:latin typeface="Times New Roman" panose="02020603050405020304" pitchFamily="18" charset="0"/>
                          <a:cs typeface="Times New Roman" panose="02020603050405020304" pitchFamily="18" charset="0"/>
                        </a:rPr>
                        <a:t>Вид опциона</a:t>
                      </a:r>
                      <a:endPar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ru-RU" sz="1400">
                          <a:solidFill>
                            <a:srgbClr val="002060"/>
                          </a:solidFill>
                          <a:effectLst/>
                          <a:latin typeface="Times New Roman" panose="02020603050405020304" pitchFamily="18" charset="0"/>
                          <a:cs typeface="Times New Roman" panose="02020603050405020304" pitchFamily="18" charset="0"/>
                        </a:rPr>
                        <a:t>Характеристика</a:t>
                      </a:r>
                      <a:endParaRPr lang="ru-RU"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6250280"/>
                  </a:ext>
                </a:extLst>
              </a:tr>
              <a:tr h="0">
                <a:tc gridSpan="2">
                  <a:txBody>
                    <a:bodyPr/>
                    <a:lstStyle/>
                    <a:p>
                      <a:pPr marL="457200">
                        <a:lnSpc>
                          <a:spcPct val="107000"/>
                        </a:lnSpc>
                        <a:spcAft>
                          <a:spcPts val="800"/>
                        </a:spcAft>
                      </a:pPr>
                      <a:r>
                        <a:rPr lang="ru-RU" sz="1400" dirty="0">
                          <a:solidFill>
                            <a:srgbClr val="002060"/>
                          </a:solidFill>
                          <a:effectLst/>
                          <a:latin typeface="Times New Roman" panose="02020603050405020304" pitchFamily="18" charset="0"/>
                          <a:cs typeface="Times New Roman" panose="02020603050405020304" pitchFamily="18" charset="0"/>
                        </a:rPr>
                        <a:t>В зависимости от принятых обязательств:</a:t>
                      </a:r>
                      <a:endPar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extLst>
                  <a:ext uri="{0D108BD9-81ED-4DB2-BD59-A6C34878D82A}">
                    <a16:rowId xmlns:a16="http://schemas.microsoft.com/office/drawing/2014/main" val="2162255968"/>
                  </a:ext>
                </a:extLst>
              </a:tr>
              <a:tr h="0">
                <a:tc>
                  <a:txBody>
                    <a:bodyPr/>
                    <a:lstStyle/>
                    <a:p>
                      <a:pPr marL="457200">
                        <a:lnSpc>
                          <a:spcPct val="107000"/>
                        </a:lnSpc>
                      </a:pPr>
                      <a:r>
                        <a:rPr lang="ru-RU" sz="1400">
                          <a:solidFill>
                            <a:srgbClr val="002060"/>
                          </a:solidFill>
                          <a:effectLst/>
                          <a:latin typeface="Times New Roman" panose="02020603050405020304" pitchFamily="18" charset="0"/>
                          <a:cs typeface="Times New Roman" panose="02020603050405020304" pitchFamily="18" charset="0"/>
                        </a:rPr>
                        <a:t>Опцион покупателя – колл-опцион (call)</a:t>
                      </a:r>
                      <a:endParaRPr lang="ru-RU"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ru-RU" sz="1400" dirty="0">
                          <a:solidFill>
                            <a:srgbClr val="002060"/>
                          </a:solidFill>
                          <a:effectLst/>
                          <a:latin typeface="Times New Roman" panose="02020603050405020304" pitchFamily="18" charset="0"/>
                          <a:cs typeface="Times New Roman" panose="02020603050405020304" pitchFamily="18" charset="0"/>
                        </a:rPr>
                        <a:t>Сделка, дающая право держателю опциона купить по фиксированной цене (цене исполнения) определенное количество ценных бумаг в будущем</a:t>
                      </a:r>
                      <a:endPar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2597711"/>
                  </a:ext>
                </a:extLst>
              </a:tr>
              <a:tr h="0">
                <a:tc>
                  <a:txBody>
                    <a:bodyPr/>
                    <a:lstStyle/>
                    <a:p>
                      <a:pPr marL="457200">
                        <a:lnSpc>
                          <a:spcPct val="107000"/>
                        </a:lnSpc>
                      </a:pPr>
                      <a:r>
                        <a:rPr lang="ru-RU" sz="1400">
                          <a:solidFill>
                            <a:srgbClr val="002060"/>
                          </a:solidFill>
                          <a:effectLst/>
                          <a:latin typeface="Times New Roman" panose="02020603050405020304" pitchFamily="18" charset="0"/>
                          <a:cs typeface="Times New Roman" panose="02020603050405020304" pitchFamily="18" charset="0"/>
                        </a:rPr>
                        <a:t>Опцион продавца – пут-опцион (put)</a:t>
                      </a:r>
                      <a:endParaRPr lang="ru-RU"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ru-RU" sz="1400" dirty="0">
                          <a:solidFill>
                            <a:srgbClr val="002060"/>
                          </a:solidFill>
                          <a:effectLst/>
                          <a:latin typeface="Times New Roman" panose="02020603050405020304" pitchFamily="18" charset="0"/>
                          <a:cs typeface="Times New Roman" panose="02020603050405020304" pitchFamily="18" charset="0"/>
                        </a:rPr>
                        <a:t>Сделка, предоставляющая право его держателю продать в будущем определенное количество ценных бумаг по фиксированной цене</a:t>
                      </a:r>
                      <a:endPar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1092295"/>
                  </a:ext>
                </a:extLst>
              </a:tr>
              <a:tr h="0">
                <a:tc gridSpan="2">
                  <a:txBody>
                    <a:bodyPr/>
                    <a:lstStyle/>
                    <a:p>
                      <a:pPr marL="457200">
                        <a:lnSpc>
                          <a:spcPct val="107000"/>
                        </a:lnSpc>
                        <a:spcAft>
                          <a:spcPts val="800"/>
                        </a:spcAft>
                      </a:pPr>
                      <a:r>
                        <a:rPr lang="ru-RU" sz="1400" dirty="0">
                          <a:solidFill>
                            <a:srgbClr val="002060"/>
                          </a:solidFill>
                          <a:effectLst/>
                          <a:latin typeface="Times New Roman" panose="02020603050405020304" pitchFamily="18" charset="0"/>
                          <a:cs typeface="Times New Roman" panose="02020603050405020304" pitchFamily="18" charset="0"/>
                        </a:rPr>
                        <a:t>В зависимости от сроков исполнения:</a:t>
                      </a:r>
                      <a:endPar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extLst>
                  <a:ext uri="{0D108BD9-81ED-4DB2-BD59-A6C34878D82A}">
                    <a16:rowId xmlns:a16="http://schemas.microsoft.com/office/drawing/2014/main" val="786079903"/>
                  </a:ext>
                </a:extLst>
              </a:tr>
              <a:tr h="0">
                <a:tc>
                  <a:txBody>
                    <a:bodyPr/>
                    <a:lstStyle/>
                    <a:p>
                      <a:pPr marL="457200">
                        <a:lnSpc>
                          <a:spcPct val="107000"/>
                        </a:lnSpc>
                      </a:pPr>
                      <a:r>
                        <a:rPr lang="ru-RU" sz="1400">
                          <a:solidFill>
                            <a:srgbClr val="002060"/>
                          </a:solidFill>
                          <a:effectLst/>
                          <a:latin typeface="Times New Roman" panose="02020603050405020304" pitchFamily="18" charset="0"/>
                          <a:cs typeface="Times New Roman" panose="02020603050405020304" pitchFamily="18" charset="0"/>
                        </a:rPr>
                        <a:t>Американский</a:t>
                      </a:r>
                      <a:endParaRPr lang="ru-RU"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ru-RU" sz="1400" dirty="0">
                          <a:solidFill>
                            <a:srgbClr val="002060"/>
                          </a:solidFill>
                          <a:effectLst/>
                          <a:latin typeface="Times New Roman" panose="02020603050405020304" pitchFamily="18" charset="0"/>
                          <a:cs typeface="Times New Roman" panose="02020603050405020304" pitchFamily="18" charset="0"/>
                        </a:rPr>
                        <a:t>Опцион, который может быть реализован в любое время до окончания срока действия</a:t>
                      </a:r>
                      <a:endPar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200237"/>
                  </a:ext>
                </a:extLst>
              </a:tr>
              <a:tr h="0">
                <a:tc>
                  <a:txBody>
                    <a:bodyPr/>
                    <a:lstStyle/>
                    <a:p>
                      <a:pPr marL="457200">
                        <a:lnSpc>
                          <a:spcPct val="107000"/>
                        </a:lnSpc>
                      </a:pPr>
                      <a:r>
                        <a:rPr lang="ru-RU" sz="1400">
                          <a:solidFill>
                            <a:srgbClr val="002060"/>
                          </a:solidFill>
                          <a:effectLst/>
                          <a:latin typeface="Times New Roman" panose="02020603050405020304" pitchFamily="18" charset="0"/>
                          <a:cs typeface="Times New Roman" panose="02020603050405020304" pitchFamily="18" charset="0"/>
                        </a:rPr>
                        <a:t>Европейский</a:t>
                      </a:r>
                      <a:endParaRPr lang="ru-RU"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ru-RU" sz="1400" dirty="0">
                          <a:solidFill>
                            <a:srgbClr val="002060"/>
                          </a:solidFill>
                          <a:effectLst/>
                          <a:latin typeface="Times New Roman" panose="02020603050405020304" pitchFamily="18" charset="0"/>
                          <a:cs typeface="Times New Roman" panose="02020603050405020304" pitchFamily="18" charset="0"/>
                        </a:rPr>
                        <a:t>Опцион, который может быть реализован только в момент его погашения (окончания срока действия)</a:t>
                      </a:r>
                      <a:endPar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1942057"/>
                  </a:ext>
                </a:extLst>
              </a:tr>
            </a:tbl>
          </a:graphicData>
        </a:graphic>
      </p:graphicFrame>
      <p:sp>
        <p:nvSpPr>
          <p:cNvPr id="8" name="TextBox 7">
            <a:extLst>
              <a:ext uri="{FF2B5EF4-FFF2-40B4-BE49-F238E27FC236}">
                <a16:creationId xmlns:a16="http://schemas.microsoft.com/office/drawing/2014/main" id="{818CFAFD-765C-4609-8A26-BBAFE3653629}"/>
              </a:ext>
            </a:extLst>
          </p:cNvPr>
          <p:cNvSpPr txBox="1"/>
          <p:nvPr/>
        </p:nvSpPr>
        <p:spPr>
          <a:xfrm>
            <a:off x="2438400" y="3566963"/>
            <a:ext cx="6096000" cy="463397"/>
          </a:xfrm>
          <a:prstGeom prst="rect">
            <a:avLst/>
          </a:prstGeom>
          <a:noFill/>
        </p:spPr>
        <p:txBody>
          <a:bodyPr wrap="square">
            <a:spAutoFit/>
          </a:bodyPr>
          <a:lstStyle/>
          <a:p>
            <a:pPr marL="457200" algn="ctr">
              <a:lnSpc>
                <a:spcPct val="150000"/>
              </a:lnSpc>
              <a:spcAft>
                <a:spcPts val="800"/>
              </a:spcAft>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Таблица 1 – Виды опционов</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9394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один верхний угол скругленный, другой — усеченный 1">
            <a:extLst>
              <a:ext uri="{FF2B5EF4-FFF2-40B4-BE49-F238E27FC236}">
                <a16:creationId xmlns:a16="http://schemas.microsoft.com/office/drawing/2014/main" id="{B97C0461-4926-4A9B-A61F-4D12A5C82080}"/>
              </a:ext>
            </a:extLst>
          </p:cNvPr>
          <p:cNvSpPr/>
          <p:nvPr/>
        </p:nvSpPr>
        <p:spPr>
          <a:xfrm>
            <a:off x="125506" y="197224"/>
            <a:ext cx="11869270" cy="13716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У держателя опциона на момент исполнения опциона есть право отказаться от исполнения опциона и не заключать сделку, если рыночная цена оказалась невыгодной. В данном случае убыток держателя опциона ограничивается уплаченной ранее опционной премией.</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один верхний угол скругленный, другой — усеченный 2">
            <a:extLst>
              <a:ext uri="{FF2B5EF4-FFF2-40B4-BE49-F238E27FC236}">
                <a16:creationId xmlns:a16="http://schemas.microsoft.com/office/drawing/2014/main" id="{372C9883-2F40-41BB-A0F4-0362795ED6B6}"/>
              </a:ext>
            </a:extLst>
          </p:cNvPr>
          <p:cNvSpPr/>
          <p:nvPr/>
        </p:nvSpPr>
        <p:spPr>
          <a:xfrm>
            <a:off x="125506" y="1667436"/>
            <a:ext cx="11869270" cy="1030941"/>
          </a:xfrm>
          <a:prstGeom prst="snip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Премия выполняет функцию цены опциона. Она изменяется в зависимости от зафиксированной в опционе цены исполнения, движения биржевых цен на базовый актив, изменения спроса и предложения на опцион.</a:t>
            </a:r>
            <a:endParaRPr lang="ru-RU" sz="14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0A16613-E77C-473A-A8C6-A361C3F0414B}"/>
              </a:ext>
            </a:extLst>
          </p:cNvPr>
          <p:cNvSpPr txBox="1"/>
          <p:nvPr/>
        </p:nvSpPr>
        <p:spPr>
          <a:xfrm>
            <a:off x="340659" y="2698377"/>
            <a:ext cx="11537576" cy="3802388"/>
          </a:xfrm>
          <a:prstGeom prst="rect">
            <a:avLst/>
          </a:prstGeom>
          <a:noFill/>
        </p:spPr>
        <p:txBody>
          <a:bodyPr wrap="square">
            <a:spAutoFit/>
          </a:bodyPr>
          <a:lstStyle/>
          <a:p>
            <a:pPr indent="450215" algn="just">
              <a:lnSpc>
                <a:spcPct val="150000"/>
              </a:lnSpc>
              <a:spcAft>
                <a:spcPts val="80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ПРИМЕР:</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Текущая цена акции – 10 000 руб. Компания А желала бы приобрести эти акции, т. к. прогнозирует рост курсовой стоимости в течение последующих месяцев.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Покупая опцион на 100 акций с премией 100 руб., компания затрачивает 10 000 руб. (100 акций × 100 руб.).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Если в момент исполнения опциона рыночная цена акций составила 12 000, то доход компании: А =100 ×12 000 - 100 ×10 000 -100 ×100 = 190 000 руб.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 Если цена акций снизилась до 9 000 руб., то компания может отказаться от своего права. Тогда убыток компании А составит 10 000 руб. в размере уплаченной опционной премии. Если в данном случае акции все равно были бы куплены, то убыток компании при таком падении цены составит: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Убыток =100 ×9 000 −100  × 10 000 =100 000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5922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один верхний угол скругленный, другой — усеченный 1">
            <a:extLst>
              <a:ext uri="{FF2B5EF4-FFF2-40B4-BE49-F238E27FC236}">
                <a16:creationId xmlns:a16="http://schemas.microsoft.com/office/drawing/2014/main" id="{EC405FF9-F724-47D4-8414-681B62D2411A}"/>
              </a:ext>
            </a:extLst>
          </p:cNvPr>
          <p:cNvSpPr/>
          <p:nvPr/>
        </p:nvSpPr>
        <p:spPr>
          <a:xfrm>
            <a:off x="188259" y="251013"/>
            <a:ext cx="11833412" cy="6096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Продавец опциона получает доход в виде премии, которая зависит: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9CC310A-6E5D-4A48-8808-B2410DD7F24B}"/>
              </a:ext>
            </a:extLst>
          </p:cNvPr>
          <p:cNvSpPr txBox="1"/>
          <p:nvPr/>
        </p:nvSpPr>
        <p:spPr>
          <a:xfrm>
            <a:off x="277906" y="1066536"/>
            <a:ext cx="9699812" cy="2017668"/>
          </a:xfrm>
          <a:prstGeom prst="rect">
            <a:avLst/>
          </a:prstGeom>
          <a:noFill/>
        </p:spPr>
        <p:txBody>
          <a:bodyPr wrap="square">
            <a:spAutoFit/>
          </a:bodyPr>
          <a:lstStyle/>
          <a:p>
            <a:pPr marL="285750" indent="-285750" algn="just">
              <a:lnSpc>
                <a:spcPct val="150000"/>
              </a:lnSpc>
              <a:spcAft>
                <a:spcPts val="800"/>
              </a:spcAft>
              <a:buFont typeface="Wingdings" panose="05000000000000000000" pitchFamily="2" charset="2"/>
              <a:buChar char="ü"/>
            </a:pPr>
            <a:r>
              <a:rPr lang="ru-RU" dirty="0">
                <a:effectLst/>
                <a:latin typeface="Times New Roman" panose="02020603050405020304" pitchFamily="18" charset="0"/>
                <a:ea typeface="Calibri" panose="020F0502020204030204" pitchFamily="34" charset="0"/>
                <a:cs typeface="Times New Roman" panose="02020603050405020304" pitchFamily="18" charset="0"/>
              </a:rPr>
              <a:t>от существующего соотношения между текущей ценой и ценой исполнения,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ü"/>
            </a:pPr>
            <a:r>
              <a:rPr lang="ru-RU" dirty="0">
                <a:effectLst/>
                <a:latin typeface="Times New Roman" panose="02020603050405020304" pitchFamily="18" charset="0"/>
                <a:ea typeface="Calibri" panose="020F0502020204030204" pitchFamily="34" charset="0"/>
                <a:cs typeface="Times New Roman" panose="02020603050405020304" pitchFamily="18" charset="0"/>
              </a:rPr>
              <a:t>ценовых колебаний,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ü"/>
            </a:pPr>
            <a:r>
              <a:rPr lang="ru-RU" dirty="0">
                <a:effectLst/>
                <a:latin typeface="Times New Roman" panose="02020603050405020304" pitchFamily="18" charset="0"/>
                <a:ea typeface="Calibri" panose="020F0502020204030204" pitchFamily="34" charset="0"/>
                <a:cs typeface="Times New Roman" panose="02020603050405020304" pitchFamily="18" charset="0"/>
              </a:rPr>
              <a:t>времени, оставшегося до исполнения опциона,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ü"/>
            </a:pPr>
            <a:r>
              <a:rPr lang="ru-RU" dirty="0">
                <a:effectLst/>
                <a:latin typeface="Times New Roman" panose="02020603050405020304" pitchFamily="18" charset="0"/>
                <a:ea typeface="Calibri" panose="020F0502020204030204" pitchFamily="34" charset="0"/>
                <a:cs typeface="Times New Roman" panose="02020603050405020304" pitchFamily="18" charset="0"/>
              </a:rPr>
              <a:t>процентных ставок по кредитам.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один верхний угол скругленный, другой — усеченный 4">
            <a:extLst>
              <a:ext uri="{FF2B5EF4-FFF2-40B4-BE49-F238E27FC236}">
                <a16:creationId xmlns:a16="http://schemas.microsoft.com/office/drawing/2014/main" id="{39F1BBB0-3063-4C32-8881-CE92323AE790}"/>
              </a:ext>
            </a:extLst>
          </p:cNvPr>
          <p:cNvSpPr/>
          <p:nvPr/>
        </p:nvSpPr>
        <p:spPr>
          <a:xfrm>
            <a:off x="188259" y="3218330"/>
            <a:ext cx="11833412" cy="959224"/>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В основе опциона могут лежать следующие биржевые активы: валюта, ценные бумаги, фьючерсы, товары, индексы и т. п.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01A8299-C8C9-416E-82FA-97CA68A5507E}"/>
              </a:ext>
            </a:extLst>
          </p:cNvPr>
          <p:cNvSpPr txBox="1"/>
          <p:nvPr/>
        </p:nvSpPr>
        <p:spPr>
          <a:xfrm>
            <a:off x="188259" y="4529449"/>
            <a:ext cx="6096000" cy="463397"/>
          </a:xfrm>
          <a:prstGeom prst="rect">
            <a:avLst/>
          </a:prstGeom>
          <a:noFill/>
        </p:spPr>
        <p:txBody>
          <a:bodyPr wrap="square">
            <a:spAutoFit/>
          </a:bodyPr>
          <a:lstStyle/>
          <a:p>
            <a:pPr indent="450215" algn="just">
              <a:lnSpc>
                <a:spcPct val="150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Опционы заключаются сроком на 3, 6, 9 месяцев.</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3930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CC0684-FE5C-4B8C-A6AD-B0F5043ABC1A}"/>
              </a:ext>
            </a:extLst>
          </p:cNvPr>
          <p:cNvSpPr txBox="1"/>
          <p:nvPr/>
        </p:nvSpPr>
        <p:spPr>
          <a:xfrm>
            <a:off x="600635" y="289143"/>
            <a:ext cx="6096000" cy="463397"/>
          </a:xfrm>
          <a:prstGeom prst="rect">
            <a:avLst/>
          </a:prstGeom>
          <a:solidFill>
            <a:schemeClr val="accent6">
              <a:lumMod val="20000"/>
              <a:lumOff val="80000"/>
            </a:schemeClr>
          </a:solidFill>
        </p:spPr>
        <p:txBody>
          <a:bodyPr wrap="square">
            <a:spAutoFit/>
          </a:bodyPr>
          <a:lstStyle/>
          <a:p>
            <a:pPr lvl="0" algn="just">
              <a:lnSpc>
                <a:spcPct val="150000"/>
              </a:lnSpc>
              <a:spcAft>
                <a:spcPts val="800"/>
              </a:spcAft>
            </a:pPr>
            <a:r>
              <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5. Варранты</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скругленные углы 3">
            <a:extLst>
              <a:ext uri="{FF2B5EF4-FFF2-40B4-BE49-F238E27FC236}">
                <a16:creationId xmlns:a16="http://schemas.microsoft.com/office/drawing/2014/main" id="{AAAFDAE3-4214-4AE5-8AED-401AACBC9828}"/>
              </a:ext>
            </a:extLst>
          </p:cNvPr>
          <p:cNvSpPr/>
          <p:nvPr/>
        </p:nvSpPr>
        <p:spPr>
          <a:xfrm>
            <a:off x="224118" y="1030941"/>
            <a:ext cx="11681011" cy="26266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indent="450215" algn="just">
              <a:lnSpc>
                <a:spcPct val="150000"/>
              </a:lnSpc>
            </a:pPr>
            <a:r>
              <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Варрант </a:t>
            </a: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это: </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ценная бумага, дающая держателю право покупать пропорциональное количество акций по оговорённой цене в течение определённого промежутка времени, как правило, по более низкой по сравнению с текущей рыночной ценой; </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 свидетельство товарного склада о приёме на хранение определённого товара, то есть варрант – это товарораспределительный документ, который используется при продаже и залоге товара. </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скругленные углы 4">
            <a:extLst>
              <a:ext uri="{FF2B5EF4-FFF2-40B4-BE49-F238E27FC236}">
                <a16:creationId xmlns:a16="http://schemas.microsoft.com/office/drawing/2014/main" id="{8A64FB8B-44C7-45A5-AA9A-65C4A91FDB03}"/>
              </a:ext>
            </a:extLst>
          </p:cNvPr>
          <p:cNvSpPr/>
          <p:nvPr/>
        </p:nvSpPr>
        <p:spPr>
          <a:xfrm>
            <a:off x="255494" y="3792071"/>
            <a:ext cx="11681011" cy="1004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indent="450215" algn="just">
              <a:lnSpc>
                <a:spcPct val="150000"/>
              </a:lnSpc>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Обычно варранты используются при новой эмиссии ценных бумаг. Варрант торгуется как ценная бумага, цена которой отражает стоимость лежащих в его основе ценных бумаг. </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id="{EF1A0AD6-EC98-42D4-BBCA-3BDFD8912F2B}"/>
              </a:ext>
            </a:extLst>
          </p:cNvPr>
          <p:cNvSpPr/>
          <p:nvPr/>
        </p:nvSpPr>
        <p:spPr>
          <a:xfrm>
            <a:off x="224117" y="4930589"/>
            <a:ext cx="11681011" cy="16382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indent="450215" algn="just">
              <a:lnSpc>
                <a:spcPct val="150000"/>
              </a:lnSpc>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Варранты повышают привлекательность ценной бумаги. Варранты приобрели популярность среди биржевых спекулянтов, потому что курс варранта на покупку акции, по которому он котируется на бирже, существенно ниже курса самой акции, поэтому для покупки портфеля акций нужно меньше денег. </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4942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id="{798BAA00-3358-4565-BC7F-E88EE34D9E2D}"/>
              </a:ext>
            </a:extLst>
          </p:cNvPr>
          <p:cNvSpPr/>
          <p:nvPr/>
        </p:nvSpPr>
        <p:spPr>
          <a:xfrm>
            <a:off x="134471" y="152400"/>
            <a:ext cx="11851341" cy="1030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0215" algn="just">
              <a:lnSpc>
                <a:spcPct val="150000"/>
              </a:lnSpc>
              <a:spcAft>
                <a:spcPts val="80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Срок действия варрантов достаточно велик (чем они отличаются от опционов «call»), возможен выпуск бессрочного варранта. Кроме того, варранты выпускаются компаниями-эмитентами, а опционы «call» – нет.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22111B6-556E-4BFB-85FC-18D1FA7DB5F9}"/>
              </a:ext>
            </a:extLst>
          </p:cNvPr>
          <p:cNvSpPr txBox="1"/>
          <p:nvPr/>
        </p:nvSpPr>
        <p:spPr>
          <a:xfrm>
            <a:off x="-84044" y="1183341"/>
            <a:ext cx="6096000" cy="463397"/>
          </a:xfrm>
          <a:prstGeom prst="rect">
            <a:avLst/>
          </a:prstGeom>
          <a:noFill/>
        </p:spPr>
        <p:txBody>
          <a:bodyPr wrap="square">
            <a:spAutoFit/>
          </a:bodyPr>
          <a:lstStyle/>
          <a:p>
            <a:pPr marL="457200" indent="450215" algn="just">
              <a:lnSpc>
                <a:spcPct val="150000"/>
              </a:lnSpc>
              <a:spcAft>
                <a:spcPts val="800"/>
              </a:spcAft>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Операции с варрантами совершаются с целью: </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CD3BBB2-61CD-4A5D-B4EF-0F563B236ACA}"/>
              </a:ext>
            </a:extLst>
          </p:cNvPr>
          <p:cNvSpPr txBox="1"/>
          <p:nvPr/>
        </p:nvSpPr>
        <p:spPr>
          <a:xfrm>
            <a:off x="-84044" y="1541434"/>
            <a:ext cx="12156141" cy="2125390"/>
          </a:xfrm>
          <a:prstGeom prst="rect">
            <a:avLst/>
          </a:prstGeom>
          <a:noFill/>
        </p:spPr>
        <p:txBody>
          <a:bodyPr wrap="square">
            <a:spAutoFit/>
          </a:bodyPr>
          <a:lstStyle/>
          <a:p>
            <a:pPr marL="457200" indent="450215" algn="just">
              <a:lnSpc>
                <a:spcPct val="150000"/>
              </a:lnSpc>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извлечения высокого дохода за счет эффекта рычага; </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 приобретения в будущем акции (облигации) по фиксированной цене; </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3) снижения риска при формировании контрольного портфеля акций; </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spcAft>
                <a:spcPts val="800"/>
              </a:spcAft>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 получения дополнительного дохода за счет разницы в ценах акции и варранта и использования этих средств на финансовом рынке до момента приобретения дополнительных акций.</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E666C68-C084-4A87-BBDB-C12A69C5115C}"/>
              </a:ext>
            </a:extLst>
          </p:cNvPr>
          <p:cNvSpPr txBox="1"/>
          <p:nvPr/>
        </p:nvSpPr>
        <p:spPr>
          <a:xfrm>
            <a:off x="206189" y="3739339"/>
            <a:ext cx="11611535" cy="2966261"/>
          </a:xfrm>
          <a:prstGeom prst="rect">
            <a:avLst/>
          </a:prstGeom>
          <a:noFill/>
        </p:spPr>
        <p:txBody>
          <a:bodyPr wrap="square">
            <a:spAutoFit/>
          </a:bodyPr>
          <a:lstStyle/>
          <a:p>
            <a:pPr indent="450215" algn="just">
              <a:lnSpc>
                <a:spcPct val="150000"/>
              </a:lnSpc>
            </a:pPr>
            <a:r>
              <a:rPr lang="ru-RU" sz="14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ПРИМЕР:</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ru-RU" sz="14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Цена варранта складывается из следующих составляющих:</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ru-RU" sz="14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Скрытая цена = Рыночная цена акции – Исполнительная цена варранта.</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ru-RU" sz="14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 Временная цена = Будущая рыночная цена – Настоящая рыночная цена. </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ru-RU" sz="14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Предположим, что цена варранта = 5 руб., рыночная цена акции = 25 руб., исполнительная цена варранта = 20 руб. </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ru-RU" sz="14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Через год рыночная цена акции = 35 руб. </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ru-RU" sz="14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Следовательно, цена варранта, как минимум, равна скрытой цене:</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Both"/>
            </a:pPr>
            <a:r>
              <a:rPr lang="ru-RU" sz="14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35 - 20 = 15 (руб.). </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ru-RU" sz="14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Поэтому доход владельца акции =  (35 – 25) : 25 = 40%  годовых, а доход владельца варранта = (15 – 5) : 5 = 200%  годовых.</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5143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986F4D-2A4F-4A0F-BBD1-9027B33ACC34}"/>
              </a:ext>
            </a:extLst>
          </p:cNvPr>
          <p:cNvSpPr txBox="1"/>
          <p:nvPr/>
        </p:nvSpPr>
        <p:spPr>
          <a:xfrm>
            <a:off x="618565" y="172602"/>
            <a:ext cx="6096000" cy="463397"/>
          </a:xfrm>
          <a:prstGeom prst="rect">
            <a:avLst/>
          </a:prstGeom>
          <a:solidFill>
            <a:schemeClr val="accent6">
              <a:lumMod val="20000"/>
              <a:lumOff val="80000"/>
            </a:schemeClr>
          </a:solidFill>
        </p:spPr>
        <p:txBody>
          <a:bodyPr wrap="square">
            <a:spAutoFit/>
          </a:bodyPr>
          <a:lstStyle/>
          <a:p>
            <a:pPr lvl="0" algn="just">
              <a:lnSpc>
                <a:spcPct val="150000"/>
              </a:lnSpc>
              <a:spcAft>
                <a:spcPts val="800"/>
              </a:spcAft>
            </a:pPr>
            <a:r>
              <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6. Свопы</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скругленные противолежащие углы 3">
            <a:extLst>
              <a:ext uri="{FF2B5EF4-FFF2-40B4-BE49-F238E27FC236}">
                <a16:creationId xmlns:a16="http://schemas.microsoft.com/office/drawing/2014/main" id="{E26D7D7F-ACC4-41B1-8503-5BB23382FCE3}"/>
              </a:ext>
            </a:extLst>
          </p:cNvPr>
          <p:cNvSpPr/>
          <p:nvPr/>
        </p:nvSpPr>
        <p:spPr>
          <a:xfrm>
            <a:off x="251012" y="770965"/>
            <a:ext cx="11672047" cy="190051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Своп</a:t>
            </a:r>
            <a:r>
              <a:rPr lang="ru-RU"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это торговая операция, в ходе которой заключаются две конверсионные сделки. К примеру, это может быть покупка актива (ценных бумаг, валюты) и его продажа спустя определённый срок на тех же или изменённых условиях. Или, наоборот, сначала продажа, а затем покупка. Говоря простыми словами, своп - это своеобразный обмен активами на оговорённый срок.</a:t>
            </a:r>
            <a:endParaRPr lang="ru-RU"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скругленные противолежащие углы 4">
            <a:extLst>
              <a:ext uri="{FF2B5EF4-FFF2-40B4-BE49-F238E27FC236}">
                <a16:creationId xmlns:a16="http://schemas.microsoft.com/office/drawing/2014/main" id="{C2F994F0-2B23-45FE-BAE1-118FB1447B74}"/>
              </a:ext>
            </a:extLst>
          </p:cNvPr>
          <p:cNvSpPr/>
          <p:nvPr/>
        </p:nvSpPr>
        <p:spPr>
          <a:xfrm>
            <a:off x="251011" y="2837329"/>
            <a:ext cx="11672047" cy="1900517"/>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indent="450215" algn="just"/>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Изначально сделки своп заключались только в межбанковской среде, где обоим участникам, торговавшим валютой, требовался справедливый обмен. Простая конверсия через куплю-продажу часто бывала неудобна — не всем требовалась валюта здесь и сейчас, кроме того, часто на такие транзакции не хватало наличности. Так появился валютный своп - простыми словами, это обмен евро, долларов, рублей и так далее, который производится в два этапа.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скругленные противолежащие углы 5">
            <a:extLst>
              <a:ext uri="{FF2B5EF4-FFF2-40B4-BE49-F238E27FC236}">
                <a16:creationId xmlns:a16="http://schemas.microsoft.com/office/drawing/2014/main" id="{7D48293C-4E61-445E-95CC-35F932050741}"/>
              </a:ext>
            </a:extLst>
          </p:cNvPr>
          <p:cNvSpPr/>
          <p:nvPr/>
        </p:nvSpPr>
        <p:spPr>
          <a:xfrm>
            <a:off x="251011" y="4903693"/>
            <a:ext cx="11672047" cy="164950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r>
              <a:rPr lang="ru-RU" sz="1800">
                <a:effectLst/>
                <a:latin typeface="Times New Roman" panose="02020603050405020304" pitchFamily="18" charset="0"/>
                <a:ea typeface="Calibri" panose="020F0502020204030204" pitchFamily="34" charset="0"/>
                <a:cs typeface="Times New Roman" panose="02020603050405020304" pitchFamily="18" charset="0"/>
              </a:rPr>
              <a:t>Ключевые особенности свопов заключаются в следующем: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r>
              <a:rPr lang="ru-RU" sz="1800">
                <a:effectLst/>
                <a:latin typeface="Times New Roman" panose="02020603050405020304" pitchFamily="18" charset="0"/>
                <a:ea typeface="Calibri" panose="020F0502020204030204" pitchFamily="34" charset="0"/>
                <a:cs typeface="Times New Roman" panose="02020603050405020304" pitchFamily="18" charset="0"/>
              </a:rPr>
              <a:t>- длительность сделок составляет до нескольких лет;</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r>
              <a:rPr lang="ru-RU" sz="1800">
                <a:effectLst/>
                <a:latin typeface="Times New Roman" panose="02020603050405020304" pitchFamily="18" charset="0"/>
                <a:ea typeface="Calibri" panose="020F0502020204030204" pitchFamily="34" charset="0"/>
                <a:cs typeface="Times New Roman" panose="02020603050405020304" pitchFamily="18" charset="0"/>
              </a:rPr>
              <a:t>- все они связаны с рисками, причём как для покупающей, так и для продающей стороны;</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r>
              <a:rPr lang="ru-RU" sz="1800">
                <a:effectLst/>
                <a:latin typeface="Times New Roman" panose="02020603050405020304" pitchFamily="18" charset="0"/>
                <a:ea typeface="Calibri" panose="020F0502020204030204" pitchFamily="34" charset="0"/>
                <a:cs typeface="Times New Roman" panose="02020603050405020304" pitchFamily="18" charset="0"/>
              </a:rPr>
              <a:t>- свопы позволяют перекредитоваться либо избавиться от ненужного актива на определённый срок;</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r>
              <a:rPr lang="ru-RU" sz="1800">
                <a:effectLst/>
                <a:latin typeface="Times New Roman" panose="02020603050405020304" pitchFamily="18" charset="0"/>
                <a:ea typeface="Calibri" panose="020F0502020204030204" pitchFamily="34" charset="0"/>
                <a:cs typeface="Times New Roman" panose="02020603050405020304" pitchFamily="18" charset="0"/>
              </a:rPr>
              <a:t>- сделку можно провести сразу с большим количеством контрагентов.</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8864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199E77-6CAA-4AB5-BD30-A3CEF28575EC}"/>
              </a:ext>
            </a:extLst>
          </p:cNvPr>
          <p:cNvSpPr txBox="1"/>
          <p:nvPr/>
        </p:nvSpPr>
        <p:spPr>
          <a:xfrm>
            <a:off x="259976" y="82955"/>
            <a:ext cx="6096000" cy="463397"/>
          </a:xfrm>
          <a:prstGeom prst="rect">
            <a:avLst/>
          </a:prstGeom>
          <a:solidFill>
            <a:schemeClr val="accent6">
              <a:lumMod val="20000"/>
              <a:lumOff val="80000"/>
            </a:schemeClr>
          </a:solidFill>
        </p:spPr>
        <p:txBody>
          <a:bodyPr wrap="square">
            <a:spAutoFit/>
          </a:bodyPr>
          <a:lstStyle/>
          <a:p>
            <a:pPr indent="450215" algn="just">
              <a:lnSpc>
                <a:spcPct val="150000"/>
              </a:lnSpc>
              <a:spcAft>
                <a:spcPts val="800"/>
              </a:spcAft>
            </a:pPr>
            <a:r>
              <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Виды свопов</a:t>
            </a:r>
            <a:endParaRPr lang="ru-RU"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скругленные углы 1">
            <a:extLst>
              <a:ext uri="{FF2B5EF4-FFF2-40B4-BE49-F238E27FC236}">
                <a16:creationId xmlns:a16="http://schemas.microsoft.com/office/drawing/2014/main" id="{CA69C870-42FA-4CDF-AA1E-5BEF4BCCF9AE}"/>
              </a:ext>
            </a:extLst>
          </p:cNvPr>
          <p:cNvSpPr/>
          <p:nvPr/>
        </p:nvSpPr>
        <p:spPr>
          <a:xfrm>
            <a:off x="183776" y="5672386"/>
            <a:ext cx="11824449" cy="110265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0215" algn="just" defTabSz="914400" rtl="0" eaLnBrk="1" fontAlgn="auto" latinLnBrk="0" hangingPunct="1">
              <a:lnSpc>
                <a:spcPct val="100000"/>
              </a:lnSpc>
              <a:spcBef>
                <a:spcPts val="0"/>
              </a:spcBef>
              <a:spcAft>
                <a:spcPts val="0"/>
              </a:spcAft>
              <a:buClrTx/>
              <a:buSzTx/>
              <a:buFontTx/>
              <a:buNone/>
              <a:tabLst/>
              <a:defRPr/>
            </a:pPr>
            <a:r>
              <a:rPr kumimoji="0" lang="ru-RU" sz="1600" b="0"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Кредитно-дефолтный своп</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(на англ. </a:t>
            </a:r>
            <a:r>
              <a:rPr kumimoji="0" lang="ru-RU"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credit</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default</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swap</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CDS) — кредитный дериватив или соглашение, согласно которому покупатель делает разовые или регулярные взносы (уплачивает премию) эмитенту CDS, который берет на себя обязательство погасить выданный покупателем кредит третьей стороне в случае невозможности погашения кредита должником (дефолт третьей стороны).</a:t>
            </a:r>
            <a:endParaRPr kumimoji="0" lang="ru-RU"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id="{BDB993C5-1B3A-4D7D-92A6-8B1B347610D3}"/>
              </a:ext>
            </a:extLst>
          </p:cNvPr>
          <p:cNvSpPr/>
          <p:nvPr/>
        </p:nvSpPr>
        <p:spPr>
          <a:xfrm>
            <a:off x="183776" y="4650410"/>
            <a:ext cx="11824448" cy="83599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0215" algn="just" defTabSz="914400" rtl="0" eaLnBrk="1" fontAlgn="auto" latinLnBrk="0" hangingPunct="1">
              <a:lnSpc>
                <a:spcPct val="100000"/>
              </a:lnSpc>
              <a:spcBef>
                <a:spcPts val="0"/>
              </a:spcBef>
              <a:spcAft>
                <a:spcPts val="0"/>
              </a:spcAft>
              <a:buClrTx/>
              <a:buSzTx/>
              <a:buFontTx/>
              <a:buNone/>
              <a:tabLst/>
              <a:defRPr/>
            </a:pPr>
            <a:r>
              <a:rPr kumimoji="0" lang="ru-RU" sz="1600" b="0"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Товарный своп</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(на англ. </a:t>
            </a:r>
            <a:r>
              <a:rPr kumimoji="0" lang="ru-RU"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сommodity</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swap</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сделка, позволяющая менять потоки платежей, основанных на ценах товаров. Обычно товарный своп включает только своп потоков платежей и выплачивается наличными.</a:t>
            </a:r>
            <a:endParaRPr kumimoji="0" lang="ru-RU"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скругленные углы 6">
            <a:extLst>
              <a:ext uri="{FF2B5EF4-FFF2-40B4-BE49-F238E27FC236}">
                <a16:creationId xmlns:a16="http://schemas.microsoft.com/office/drawing/2014/main" id="{E7E7FC13-9B44-479B-8076-3AE6184392D0}"/>
              </a:ext>
            </a:extLst>
          </p:cNvPr>
          <p:cNvSpPr/>
          <p:nvPr/>
        </p:nvSpPr>
        <p:spPr>
          <a:xfrm>
            <a:off x="183776" y="3628434"/>
            <a:ext cx="11824448" cy="83599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0215" algn="just" defTabSz="914400" rtl="0" eaLnBrk="1" fontAlgn="auto" latinLnBrk="0" hangingPunct="1">
              <a:lnSpc>
                <a:spcPct val="100000"/>
              </a:lnSpc>
              <a:spcBef>
                <a:spcPts val="0"/>
              </a:spcBef>
              <a:spcAft>
                <a:spcPts val="0"/>
              </a:spcAft>
              <a:buClrTx/>
              <a:buSzTx/>
              <a:buFontTx/>
              <a:buNone/>
              <a:tabLst/>
              <a:defRPr/>
            </a:pPr>
            <a:r>
              <a:rPr kumimoji="0" lang="ru-RU" sz="1600" b="0"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Своп на акции</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(на англ. </a:t>
            </a:r>
            <a:r>
              <a:rPr kumimoji="0" lang="ru-RU"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stock</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swap</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 своп, при котором обмениваемые потоки платежей базируются на полной доходности по некоторому биржевому индексу и некоторой процентной ставке (постоянной или переменной).</a:t>
            </a:r>
            <a:endParaRPr kumimoji="0" lang="ru-RU"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скругленные углы 7">
            <a:extLst>
              <a:ext uri="{FF2B5EF4-FFF2-40B4-BE49-F238E27FC236}">
                <a16:creationId xmlns:a16="http://schemas.microsoft.com/office/drawing/2014/main" id="{C1DDEFF6-524D-4A30-860A-840E021ECDD0}"/>
              </a:ext>
            </a:extLst>
          </p:cNvPr>
          <p:cNvSpPr/>
          <p:nvPr/>
        </p:nvSpPr>
        <p:spPr>
          <a:xfrm>
            <a:off x="183776" y="2299921"/>
            <a:ext cx="11824448" cy="116955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0215" algn="just" defTabSz="914400" rtl="0" eaLnBrk="1" fontAlgn="auto" latinLnBrk="0" hangingPunct="1">
              <a:lnSpc>
                <a:spcPct val="100000"/>
              </a:lnSpc>
              <a:spcBef>
                <a:spcPts val="0"/>
              </a:spcBef>
              <a:spcAft>
                <a:spcPts val="0"/>
              </a:spcAft>
              <a:buClrTx/>
              <a:buSzTx/>
              <a:buFontTx/>
              <a:buNone/>
              <a:tabLst/>
              <a:defRPr/>
            </a:pPr>
            <a:r>
              <a:rPr kumimoji="0" lang="ru-RU" sz="1600" b="0"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Валютный своп</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(на англ. </a:t>
            </a:r>
            <a:r>
              <a:rPr kumimoji="0" lang="ru-RU"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currency</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swap</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 это комбинация двух противоположных конверсионных сделок на одинаковую сумму с разными датами валютирования. Применительно к свопу дата исполнения более близкой сделки называется датой валютирования, а дата исполнения более удаленной по сроку обратной сделки - датой окончания свопа (</a:t>
            </a:r>
            <a:r>
              <a:rPr kumimoji="0" lang="ru-RU"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maturity</a:t>
            </a: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Большая часть сделок валютный своп заключается на период до 1 года.</a:t>
            </a:r>
            <a:endParaRPr kumimoji="0" lang="ru-RU"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скругленные углы 3">
            <a:extLst>
              <a:ext uri="{FF2B5EF4-FFF2-40B4-BE49-F238E27FC236}">
                <a16:creationId xmlns:a16="http://schemas.microsoft.com/office/drawing/2014/main" id="{4C6360E6-E3BF-416A-98F8-FC38CDE9A29A}"/>
              </a:ext>
            </a:extLst>
          </p:cNvPr>
          <p:cNvSpPr/>
          <p:nvPr/>
        </p:nvSpPr>
        <p:spPr>
          <a:xfrm>
            <a:off x="183775" y="732337"/>
            <a:ext cx="11824449" cy="1408621"/>
          </a:xfrm>
          <a:prstGeom prst="roundRect">
            <a:avLst/>
          </a:prstGeom>
          <a:solidFill>
            <a:srgbClr val="EBC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0215" algn="just" defTabSz="914400" rtl="0" eaLnBrk="1" fontAlgn="auto" latinLnBrk="0" hangingPunct="1">
              <a:lnSpc>
                <a:spcPct val="100000"/>
              </a:lnSpc>
              <a:spcBef>
                <a:spcPts val="0"/>
              </a:spcBef>
              <a:spcAft>
                <a:spcPts val="0"/>
              </a:spcAft>
              <a:buClrTx/>
              <a:buSzTx/>
              <a:buFontTx/>
              <a:buNone/>
              <a:tabLst/>
              <a:defRPr/>
            </a:pPr>
            <a:r>
              <a:rPr kumimoji="0" lang="ru-RU" sz="1600" b="0" i="1" u="none" strike="noStrike" kern="1200" cap="none" spc="0" normalizeH="0" baseline="0" noProof="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Процентный своп</a:t>
            </a:r>
            <a:r>
              <a:rPr kumimoji="0" lang="ru-RU" sz="1600" b="0" i="0" u="none" strike="noStrike" kern="1200" cap="none" spc="0" normalizeH="0" baseline="0" noProof="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(на англ. interest rate swap) — производный финансовый инструмент в форме соглашения между двумя сторонами об обмене процентными платежами на определенную, заранее оговоренную условную сумму. Фактически, это соглашение о том, что в определенную дату одна сторона заплатит второй стороне фиксированный процент на определенную сумму и получит платеж на сумму процента по плавающей ставке (например, по ставке LIBOR) от второй стороны. На практике такие платежи неттингуются и одна из сторон выплачивает разницу указанных выше платежей.</a:t>
            </a:r>
            <a:endParaRPr kumimoji="0" lang="ru-RU"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2780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3E64CA-DDFD-4561-AA46-8A7A666C8263}"/>
              </a:ext>
            </a:extLst>
          </p:cNvPr>
          <p:cNvSpPr txBox="1"/>
          <p:nvPr/>
        </p:nvSpPr>
        <p:spPr>
          <a:xfrm>
            <a:off x="111921" y="228973"/>
            <a:ext cx="11922917" cy="878895"/>
          </a:xfrm>
          <a:prstGeom prst="rect">
            <a:avLst/>
          </a:prstGeom>
          <a:solidFill>
            <a:schemeClr val="accent6">
              <a:lumMod val="20000"/>
              <a:lumOff val="80000"/>
            </a:schemeClr>
          </a:solidFill>
        </p:spPr>
        <p:txBody>
          <a:bodyPr wrap="square">
            <a:spAutoFit/>
          </a:bodyPr>
          <a:lstStyle/>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По форме выпуска (эмиссии) ценные бумаги можно разделить на: эмиссионные (акции, облигации) и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неэмиссионные</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(вексель, чек, опцион).</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3E546F6-22CA-40AB-9035-609EB5732795}"/>
              </a:ext>
            </a:extLst>
          </p:cNvPr>
          <p:cNvSpPr txBox="1"/>
          <p:nvPr/>
        </p:nvSpPr>
        <p:spPr>
          <a:xfrm>
            <a:off x="266701" y="1297639"/>
            <a:ext cx="11868150" cy="878895"/>
          </a:xfrm>
          <a:prstGeom prst="rect">
            <a:avLst/>
          </a:prstGeom>
          <a:noFill/>
        </p:spPr>
        <p:txBody>
          <a:bodyPr wrap="square">
            <a:spAutoFit/>
          </a:bodyPr>
          <a:lstStyle/>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Согласно ст. 2 Закона «О рынке ценных бумаг» </a:t>
            </a:r>
            <a:r>
              <a:rPr lang="ru-RU"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эмиссионная ценная</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бумага - любая ценная бумага, в том числе бездокументарная, которая характеризуется одновременно следующими признаками: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4E9265E-1DEE-4A23-B651-31A269730E3E}"/>
              </a:ext>
            </a:extLst>
          </p:cNvPr>
          <p:cNvSpPr txBox="1"/>
          <p:nvPr/>
        </p:nvSpPr>
        <p:spPr>
          <a:xfrm>
            <a:off x="778667" y="2366305"/>
            <a:ext cx="11210925" cy="2125390"/>
          </a:xfrm>
          <a:prstGeom prst="rect">
            <a:avLst/>
          </a:prstGeom>
          <a:noFill/>
        </p:spPr>
        <p:txBody>
          <a:bodyPr wrap="square">
            <a:spAutoFit/>
          </a:bodyPr>
          <a:lstStyle/>
          <a:p>
            <a:pPr marL="342900" lvl="0" indent="-342900" algn="just">
              <a:lnSpc>
                <a:spcPct val="150000"/>
              </a:lnSpc>
              <a:buFont typeface="+mj-lt"/>
              <a:buAutoNum type="arabicParenR"/>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закрепляет совокупность имущественных и неимущественных прав, подлежащих удостоверению, уступке и безусловному осуществлению в соответствии с действующим порядком;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R"/>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размешается выпусками;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arenR"/>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имеет равные объемы и сроки реализации прав внутри одного выпуска вне зависимости от времени приобретения ценных бумаг.</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D6D797E-903A-4067-9711-AAC29F677836}"/>
              </a:ext>
            </a:extLst>
          </p:cNvPr>
          <p:cNvSpPr txBox="1"/>
          <p:nvPr/>
        </p:nvSpPr>
        <p:spPr>
          <a:xfrm>
            <a:off x="266701" y="4739061"/>
            <a:ext cx="11722891" cy="878895"/>
          </a:xfrm>
          <a:prstGeom prst="rect">
            <a:avLst/>
          </a:prstGeom>
          <a:noFill/>
        </p:spPr>
        <p:txBody>
          <a:bodyPr wrap="square">
            <a:spAutoFit/>
          </a:bodyPr>
          <a:lstStyle/>
          <a:p>
            <a:pPr indent="450215" algn="just">
              <a:lnSpc>
                <a:spcPct val="150000"/>
              </a:lnSpc>
              <a:spcAft>
                <a:spcPts val="800"/>
              </a:spcAft>
            </a:pPr>
            <a:r>
              <a:rPr lang="ru-RU"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Неэмиссионная</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(индивидуальная) ценная бумага - ценная бумага, выпускаемая поштучно или небольшими сериями.</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763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CD6FF8-7D2D-43AE-83F8-4B1BDC163B1E}"/>
              </a:ext>
            </a:extLst>
          </p:cNvPr>
          <p:cNvSpPr txBox="1"/>
          <p:nvPr/>
        </p:nvSpPr>
        <p:spPr>
          <a:xfrm>
            <a:off x="428625" y="200741"/>
            <a:ext cx="11525249" cy="878895"/>
          </a:xfrm>
          <a:prstGeom prst="rect">
            <a:avLst/>
          </a:prstGeom>
          <a:solidFill>
            <a:schemeClr val="accent6">
              <a:lumMod val="20000"/>
              <a:lumOff val="80000"/>
            </a:schemeClr>
          </a:solidFill>
        </p:spPr>
        <p:txBody>
          <a:bodyPr wrap="square">
            <a:spAutoFit/>
          </a:bodyPr>
          <a:lstStyle/>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По порядку владения (в зависимости от того, каким образом осуществляется реализация прав, закрепленных ценными бумагами) ценные бумаги делятся на </a:t>
            </a:r>
            <a:r>
              <a:rPr lang="ru-RU"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именные, ордерные и на предъявителя</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id="{0C93BC0F-202E-44F7-97CA-724D15B35A5C}"/>
              </a:ext>
            </a:extLst>
          </p:cNvPr>
          <p:cNvSpPr/>
          <p:nvPr/>
        </p:nvSpPr>
        <p:spPr>
          <a:xfrm>
            <a:off x="381000" y="1243013"/>
            <a:ext cx="11572874" cy="1790700"/>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Именная ценная бумага</a:t>
            </a: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это ценная бумага содержит информацию о своем владельце; имя владельца зафиксировано на ее бланке и (или) в реестре собственников, который может вестись в обычной документарной и (или) электронной формах. Переход прав на такие ценные бумаги и осуществление закрепленных ими прав требуют обязательной идентификации владельца и ведения реестра владельцев именных ценных бумаг.</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скругленные углы 6">
            <a:extLst>
              <a:ext uri="{FF2B5EF4-FFF2-40B4-BE49-F238E27FC236}">
                <a16:creationId xmlns:a16="http://schemas.microsoft.com/office/drawing/2014/main" id="{6F227C3D-3207-4F6F-83BD-AE547D1330FB}"/>
              </a:ext>
            </a:extLst>
          </p:cNvPr>
          <p:cNvSpPr/>
          <p:nvPr/>
        </p:nvSpPr>
        <p:spPr>
          <a:xfrm>
            <a:off x="381000" y="3100388"/>
            <a:ext cx="11572874" cy="1790700"/>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Ордерная ценная бумага</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это ценная бумага, права по которой могут принадлежать названному в ней лицу, которое само осуществляет эти права или назначает своим приказом другое правомочное лицо. Права по ордерной ценной бумаге передаются путем совершения на этой бумаге (чеке, векселе, коносаменте) передаточной надписи - </a:t>
            </a: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индоссамента.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скругленные углы 7">
            <a:extLst>
              <a:ext uri="{FF2B5EF4-FFF2-40B4-BE49-F238E27FC236}">
                <a16:creationId xmlns:a16="http://schemas.microsoft.com/office/drawing/2014/main" id="{B196E1CA-E50D-48A7-A098-66ED2C2DC247}"/>
              </a:ext>
            </a:extLst>
          </p:cNvPr>
          <p:cNvSpPr/>
          <p:nvPr/>
        </p:nvSpPr>
        <p:spPr>
          <a:xfrm>
            <a:off x="381000" y="4957763"/>
            <a:ext cx="11572874" cy="1790700"/>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Ценная бумага на предъявителя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это ценная бумага, на которой не фиксируется имя ее владельца. Переход прав на нее и осуществление закрепленных ею прав не требуют идентификации владельца; права, закрепленные данной бумагой, принадлежат лицу, который представляет ее. По предъявительским ценным бумагам не ведется реестр их владельцев.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E5DC3E-3F8A-451C-916C-F627F81C1018}"/>
              </a:ext>
            </a:extLst>
          </p:cNvPr>
          <p:cNvSpPr txBox="1"/>
          <p:nvPr/>
        </p:nvSpPr>
        <p:spPr>
          <a:xfrm>
            <a:off x="290514" y="200741"/>
            <a:ext cx="11515724" cy="878895"/>
          </a:xfrm>
          <a:prstGeom prst="rect">
            <a:avLst/>
          </a:prstGeom>
          <a:solidFill>
            <a:schemeClr val="accent6">
              <a:lumMod val="20000"/>
              <a:lumOff val="80000"/>
            </a:schemeClr>
          </a:solidFill>
        </p:spPr>
        <p:txBody>
          <a:bodyPr wrap="square">
            <a:spAutoFit/>
          </a:bodyPr>
          <a:lstStyle/>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В зависимости от формы эмиссии ценные бумаги бывают: документарными (в форме обособленных документов) и бездокументарными (безналичными, в виде записей на счетах).</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скругленные противолежащие углы 3">
            <a:extLst>
              <a:ext uri="{FF2B5EF4-FFF2-40B4-BE49-F238E27FC236}">
                <a16:creationId xmlns:a16="http://schemas.microsoft.com/office/drawing/2014/main" id="{751777F8-4243-4C0E-A340-C205C1DBE7DD}"/>
              </a:ext>
            </a:extLst>
          </p:cNvPr>
          <p:cNvSpPr/>
          <p:nvPr/>
        </p:nvSpPr>
        <p:spPr>
          <a:xfrm>
            <a:off x="290515" y="1209675"/>
            <a:ext cx="11515724" cy="1419225"/>
          </a:xfrm>
          <a:prstGeom prst="round2Diag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Документарная форма эмиссионных ценных бумаг</a:t>
            </a: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это форма, при которой владелец устанавливается на основании предъявления оформленного надлежащим образом сертификата ценной бумаги или, в случае депонирования такового, на основании записи но счету депо.</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скругленные противолежащие углы 4">
            <a:extLst>
              <a:ext uri="{FF2B5EF4-FFF2-40B4-BE49-F238E27FC236}">
                <a16:creationId xmlns:a16="http://schemas.microsoft.com/office/drawing/2014/main" id="{5D4BCCB2-19E2-461A-9508-F16D207E0A6C}"/>
              </a:ext>
            </a:extLst>
          </p:cNvPr>
          <p:cNvSpPr/>
          <p:nvPr/>
        </p:nvSpPr>
        <p:spPr>
          <a:xfrm>
            <a:off x="290514" y="2819401"/>
            <a:ext cx="11515724" cy="3333749"/>
          </a:xfrm>
          <a:prstGeom prst="round2Diag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Бездокументарная форма эмиссионных ценных бумаг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это форма, при которой владелец устанавливается на основании записи в системе ведения реестра владельцев ценных бумаг или, в случае депонирования ценных бумаг, на основании записи по счету депо. Цепная бумага, выпущенная в бездокументарной форме, существует в виде записей на лицевых счетах у держателя реестра или на счетах депо у депозитария. Запись содержит все необходимые реквизиты ценных бумаг (эмитент, сумма, держатель, процент и т. п.). При купле-продаже ценной бумаги, дарении, передаче она перемещается путем совершения записей на лицевых счетах у держателя реестра и счетах депо у депозитария.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4295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5DCCB9-CC9F-4446-959E-F600D9AB9048}"/>
              </a:ext>
            </a:extLst>
          </p:cNvPr>
          <p:cNvSpPr txBox="1"/>
          <p:nvPr/>
        </p:nvSpPr>
        <p:spPr>
          <a:xfrm>
            <a:off x="695325" y="324223"/>
            <a:ext cx="11163300" cy="463397"/>
          </a:xfrm>
          <a:prstGeom prst="rect">
            <a:avLst/>
          </a:prstGeom>
          <a:solidFill>
            <a:schemeClr val="accent6">
              <a:lumMod val="20000"/>
              <a:lumOff val="80000"/>
            </a:schemeClr>
          </a:solidFill>
        </p:spPr>
        <p:txBody>
          <a:bodyPr wrap="square">
            <a:spAutoFit/>
          </a:bodyPr>
          <a:lstStyle/>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По сроку существования пенные бумаги делят на срочные и бессрочные.</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A7B4725-4CDB-4EE3-953D-51D2B1C2CAAB}"/>
              </a:ext>
            </a:extLst>
          </p:cNvPr>
          <p:cNvSpPr txBox="1"/>
          <p:nvPr/>
        </p:nvSpPr>
        <p:spPr>
          <a:xfrm>
            <a:off x="595313" y="829391"/>
            <a:ext cx="11296650" cy="646331"/>
          </a:xfrm>
          <a:prstGeom prst="rect">
            <a:avLst/>
          </a:prstGeom>
          <a:noFill/>
        </p:spPr>
        <p:txBody>
          <a:bodyPr wrap="square">
            <a:spAutoFit/>
          </a:bodyPr>
          <a:lstStyle/>
          <a:p>
            <a:pPr indent="450215" algn="just">
              <a:spcAft>
                <a:spcPts val="800"/>
              </a:spcAft>
            </a:pPr>
            <a:r>
              <a:rPr lang="ru-RU"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Срочные </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это ценные бумаги, имеющие установленный срок существования. Они подразделяются на: краткосрочные (до 1 года), средне-срочные (1-5 лет) и долгосрочные (5-30 лет).</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F0AAC4F-3175-40D7-BBBF-8F1D141E6229}"/>
              </a:ext>
            </a:extLst>
          </p:cNvPr>
          <p:cNvSpPr txBox="1"/>
          <p:nvPr/>
        </p:nvSpPr>
        <p:spPr>
          <a:xfrm>
            <a:off x="595313" y="1353561"/>
            <a:ext cx="11163300" cy="463397"/>
          </a:xfrm>
          <a:prstGeom prst="rect">
            <a:avLst/>
          </a:prstGeom>
          <a:noFill/>
        </p:spPr>
        <p:txBody>
          <a:bodyPr wrap="square">
            <a:spAutoFit/>
          </a:bodyPr>
          <a:lstStyle/>
          <a:p>
            <a:pPr indent="450215" algn="just">
              <a:lnSpc>
                <a:spcPct val="150000"/>
              </a:lnSpc>
              <a:spcAft>
                <a:spcPts val="800"/>
              </a:spcAft>
            </a:pPr>
            <a:r>
              <a:rPr lang="ru-RU"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Бессрочные</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ценные бумаги, существующие вечно; ограничены только сроком существования эмитента.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7C66304-27EC-4C7A-B891-2F314D775F35}"/>
              </a:ext>
            </a:extLst>
          </p:cNvPr>
          <p:cNvSpPr txBox="1"/>
          <p:nvPr/>
        </p:nvSpPr>
        <p:spPr>
          <a:xfrm>
            <a:off x="695325" y="1904786"/>
            <a:ext cx="11196638" cy="463397"/>
          </a:xfrm>
          <a:prstGeom prst="rect">
            <a:avLst/>
          </a:prstGeom>
          <a:solidFill>
            <a:schemeClr val="accent6">
              <a:lumMod val="20000"/>
              <a:lumOff val="80000"/>
            </a:schemeClr>
          </a:solidFill>
        </p:spPr>
        <p:txBody>
          <a:bodyPr wrap="square">
            <a:spAutoFit/>
          </a:bodyPr>
          <a:lstStyle/>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В зависимости от целей выпуска ценные бумаги подразделяются на коммерческие и фондовые.</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B0E6BDD1-7050-417D-A983-36011EA07CF2}"/>
              </a:ext>
            </a:extLst>
          </p:cNvPr>
          <p:cNvSpPr txBox="1"/>
          <p:nvPr/>
        </p:nvSpPr>
        <p:spPr>
          <a:xfrm>
            <a:off x="628650" y="2329518"/>
            <a:ext cx="11296650" cy="646331"/>
          </a:xfrm>
          <a:prstGeom prst="rect">
            <a:avLst/>
          </a:prstGeom>
          <a:noFill/>
        </p:spPr>
        <p:txBody>
          <a:bodyPr wrap="square">
            <a:spAutoFit/>
          </a:bodyPr>
          <a:lstStyle/>
          <a:p>
            <a:pPr indent="450215" algn="just">
              <a:spcAft>
                <a:spcPts val="800"/>
              </a:spcAft>
            </a:pPr>
            <a:r>
              <a:rPr lang="ru-RU"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Коммерческие </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это ценные бумаги, которые обслуживают процесс- товарооборота и определенные имущественные сделки (векселя, чеки, закладные, складские и залоговые свидетельства, коносаменты).</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6D9C6A31-5160-4F5B-BBB0-94C531AEB5C6}"/>
              </a:ext>
            </a:extLst>
          </p:cNvPr>
          <p:cNvSpPr txBox="1"/>
          <p:nvPr/>
        </p:nvSpPr>
        <p:spPr>
          <a:xfrm>
            <a:off x="595313" y="2898813"/>
            <a:ext cx="11263312" cy="646331"/>
          </a:xfrm>
          <a:prstGeom prst="rect">
            <a:avLst/>
          </a:prstGeom>
          <a:noFill/>
        </p:spPr>
        <p:txBody>
          <a:bodyPr wrap="square">
            <a:spAutoFit/>
          </a:bodyPr>
          <a:lstStyle/>
          <a:p>
            <a:pPr indent="450215" algn="just">
              <a:spcAft>
                <a:spcPts val="800"/>
              </a:spcAft>
            </a:pPr>
            <a:r>
              <a:rPr lang="ru-RU"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Фондовые </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это ценные бумаги, которые являются инструментами образования денежных фондов (акции, инвестиционные паи).</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5EFE3CF-32E4-4B31-AE9A-943E37905007}"/>
              </a:ext>
            </a:extLst>
          </p:cNvPr>
          <p:cNvSpPr txBox="1"/>
          <p:nvPr/>
        </p:nvSpPr>
        <p:spPr>
          <a:xfrm>
            <a:off x="642938" y="3612377"/>
            <a:ext cx="11115675" cy="463397"/>
          </a:xfrm>
          <a:prstGeom prst="rect">
            <a:avLst/>
          </a:prstGeom>
          <a:solidFill>
            <a:schemeClr val="accent6">
              <a:lumMod val="20000"/>
              <a:lumOff val="80000"/>
            </a:schemeClr>
          </a:solidFill>
        </p:spPr>
        <p:txBody>
          <a:bodyPr wrap="square">
            <a:spAutoFit/>
          </a:bodyPr>
          <a:lstStyle/>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В зависимости от формы вложения средств владельца ценные бумаги делят на долговые и долевые.</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6301FBA3-2A11-4961-B9A7-92BA2BD55B77}"/>
              </a:ext>
            </a:extLst>
          </p:cNvPr>
          <p:cNvSpPr txBox="1"/>
          <p:nvPr/>
        </p:nvSpPr>
        <p:spPr>
          <a:xfrm>
            <a:off x="695325" y="4143007"/>
            <a:ext cx="11063288" cy="646331"/>
          </a:xfrm>
          <a:prstGeom prst="rect">
            <a:avLst/>
          </a:prstGeom>
          <a:noFill/>
        </p:spPr>
        <p:txBody>
          <a:bodyPr wrap="square">
            <a:spAutoFit/>
          </a:bodyPr>
          <a:lstStyle/>
          <a:p>
            <a:pPr indent="450215" algn="just">
              <a:spcAft>
                <a:spcPts val="800"/>
              </a:spcAft>
            </a:pPr>
            <a:r>
              <a:rPr lang="ru-RU"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Долговые</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это ценные бумаги, предусматривающие возврат суммы долга к определенной дате и выплату определенного процента (облигации, векселя).</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AB8B7175-9E44-4262-ABFF-252D4848210F}"/>
              </a:ext>
            </a:extLst>
          </p:cNvPr>
          <p:cNvSpPr txBox="1"/>
          <p:nvPr/>
        </p:nvSpPr>
        <p:spPr>
          <a:xfrm>
            <a:off x="642938" y="4856571"/>
            <a:ext cx="11163300" cy="923330"/>
          </a:xfrm>
          <a:prstGeom prst="rect">
            <a:avLst/>
          </a:prstGeom>
          <a:noFill/>
        </p:spPr>
        <p:txBody>
          <a:bodyPr wrap="square">
            <a:spAutoFit/>
          </a:bodyPr>
          <a:lstStyle/>
          <a:p>
            <a:pPr indent="450215" algn="just">
              <a:spcAft>
                <a:spcPts val="800"/>
              </a:spcAft>
            </a:pPr>
            <a:r>
              <a:rPr lang="ru-RU"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Долевые </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это ценные бумаги, закрепляющие права владельца па часть имущества предприятия при ликвидации, дающие право на получение части прибыли, информации и на участие в управлении предприятием (акции, сертификаты акций).</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6152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B540E0-87E9-4662-A4D2-52FA65F57123}"/>
              </a:ext>
            </a:extLst>
          </p:cNvPr>
          <p:cNvSpPr txBox="1"/>
          <p:nvPr/>
        </p:nvSpPr>
        <p:spPr>
          <a:xfrm>
            <a:off x="452439" y="148011"/>
            <a:ext cx="11349036" cy="878895"/>
          </a:xfrm>
          <a:prstGeom prst="rect">
            <a:avLst/>
          </a:prstGeom>
          <a:solidFill>
            <a:schemeClr val="accent6">
              <a:lumMod val="20000"/>
              <a:lumOff val="80000"/>
            </a:schemeClr>
          </a:solidFill>
        </p:spPr>
        <p:txBody>
          <a:bodyPr wrap="square">
            <a:spAutoFit/>
          </a:bodyPr>
          <a:lstStyle/>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В зависимости от национальной принадлежности ценные бумаги бывают </a:t>
            </a:r>
            <a:r>
              <a:rPr lang="ru-RU"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отечественными </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 </a:t>
            </a:r>
            <a:r>
              <a:rPr lang="ru-RU"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иностранными</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8A76E69-CEAA-4683-9E2A-C116EB9A7500}"/>
              </a:ext>
            </a:extLst>
          </p:cNvPr>
          <p:cNvSpPr txBox="1"/>
          <p:nvPr/>
        </p:nvSpPr>
        <p:spPr>
          <a:xfrm>
            <a:off x="469106" y="1205285"/>
            <a:ext cx="11332369" cy="878895"/>
          </a:xfrm>
          <a:prstGeom prst="rect">
            <a:avLst/>
          </a:prstGeom>
          <a:solidFill>
            <a:schemeClr val="accent6">
              <a:lumMod val="20000"/>
              <a:lumOff val="80000"/>
            </a:schemeClr>
          </a:solidFill>
        </p:spPr>
        <p:txBody>
          <a:bodyPr wrap="square">
            <a:spAutoFit/>
          </a:bodyPr>
          <a:lstStyle/>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По форме собственности и виду эмитента ценные бумаги делятся на </a:t>
            </a:r>
            <a:r>
              <a:rPr lang="ru-RU"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государственные, муниципальные и негосударственные</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2CBB233-346E-4180-BECD-6963F4C8C176}"/>
              </a:ext>
            </a:extLst>
          </p:cNvPr>
          <p:cNvSpPr txBox="1"/>
          <p:nvPr/>
        </p:nvSpPr>
        <p:spPr>
          <a:xfrm>
            <a:off x="469106" y="2162891"/>
            <a:ext cx="11396661" cy="878895"/>
          </a:xfrm>
          <a:prstGeom prst="rect">
            <a:avLst/>
          </a:prstGeom>
          <a:noFill/>
        </p:spPr>
        <p:txBody>
          <a:bodyPr wrap="square">
            <a:spAutoFit/>
          </a:bodyPr>
          <a:lstStyle/>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Негосударственные ценные бумаги представлены корпоративными (выпускаемыми хозяйствующими субъектами) и частными финансовыми инструментами (выпускаемыми физическими лицами).</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21B91C4-3AE7-4C90-AF2C-19448446F0DA}"/>
              </a:ext>
            </a:extLst>
          </p:cNvPr>
          <p:cNvSpPr txBox="1"/>
          <p:nvPr/>
        </p:nvSpPr>
        <p:spPr>
          <a:xfrm>
            <a:off x="533399" y="3238531"/>
            <a:ext cx="11268075" cy="463397"/>
          </a:xfrm>
          <a:prstGeom prst="rect">
            <a:avLst/>
          </a:prstGeom>
          <a:solidFill>
            <a:schemeClr val="accent6">
              <a:lumMod val="20000"/>
              <a:lumOff val="80000"/>
            </a:schemeClr>
          </a:solidFill>
        </p:spPr>
        <p:txBody>
          <a:bodyPr wrap="square">
            <a:spAutoFit/>
          </a:bodyPr>
          <a:lstStyle/>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По характеру обращаемости ценных бумаг различают: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316CDB52-5C7B-4991-82FD-D6F5CF991BC4}"/>
              </a:ext>
            </a:extLst>
          </p:cNvPr>
          <p:cNvSpPr txBox="1"/>
          <p:nvPr/>
        </p:nvSpPr>
        <p:spPr>
          <a:xfrm>
            <a:off x="469106" y="3701928"/>
            <a:ext cx="11246644" cy="1294393"/>
          </a:xfrm>
          <a:prstGeom prst="rect">
            <a:avLst/>
          </a:prstGeom>
          <a:noFill/>
        </p:spPr>
        <p:txBody>
          <a:bodyPr wrap="square">
            <a:spAutoFit/>
          </a:bodyPr>
          <a:lstStyle/>
          <a:p>
            <a:pPr indent="450215" algn="just">
              <a:lnSpc>
                <a:spcPct val="150000"/>
              </a:lnSpc>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рыночные (свободно обращающиеся на вторичном рынке);</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нерыночные (имеющие только первичный рынок) ценные бумаги и ценные бумаги с ограниченной возможностью обращения (акции закрытых акционерных обществ).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D7937AB-12FD-404B-B437-163646E2DA92}"/>
              </a:ext>
            </a:extLst>
          </p:cNvPr>
          <p:cNvSpPr txBox="1"/>
          <p:nvPr/>
        </p:nvSpPr>
        <p:spPr>
          <a:xfrm>
            <a:off x="533399" y="4934292"/>
            <a:ext cx="11025189" cy="878895"/>
          </a:xfrm>
          <a:prstGeom prst="rect">
            <a:avLst/>
          </a:prstGeom>
          <a:noFill/>
        </p:spPr>
        <p:txBody>
          <a:bodyPr wrap="square">
            <a:spAutoFit/>
          </a:bodyPr>
          <a:lstStyle/>
          <a:p>
            <a:pPr indent="450215" algn="just">
              <a:lnSpc>
                <a:spcPct val="150000"/>
              </a:lnSpc>
              <a:spcAft>
                <a:spcPts val="800"/>
              </a:spcAft>
            </a:pPr>
            <a:r>
              <a:rPr lang="ru-RU"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Рыночные ценные бумаги делятся на ценные бумаги, допущенные к биржевой котировке, и на ценные бумаги, не допущенные к биржевой котировке.</a:t>
            </a:r>
            <a:endParaRPr lang="ru-RU"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853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F3F734-126E-4B81-B27F-1409803A4603}"/>
              </a:ext>
            </a:extLst>
          </p:cNvPr>
          <p:cNvSpPr txBox="1"/>
          <p:nvPr/>
        </p:nvSpPr>
        <p:spPr>
          <a:xfrm>
            <a:off x="300039" y="301437"/>
            <a:ext cx="11596686" cy="1294393"/>
          </a:xfrm>
          <a:prstGeom prst="rect">
            <a:avLst/>
          </a:prstGeom>
          <a:solidFill>
            <a:schemeClr val="accent6">
              <a:lumMod val="20000"/>
              <a:lumOff val="80000"/>
            </a:schemeClr>
          </a:solidFill>
        </p:spPr>
        <p:txBody>
          <a:bodyPr wrap="square">
            <a:spAutoFit/>
          </a:bodyPr>
          <a:lstStyle/>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По уровню риска ценные бумаги могут быть </a:t>
            </a:r>
            <a:r>
              <a:rPr lang="ru-RU"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безрисковыми и рисковыми</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Рисковые ценные бумаги, в свою очередь, делятся на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высокорисковые</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среднерисковые</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малорисковые</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Чем выше доходность, тем выше риск, и чем выше гарантированность дохода (надежность) ценной бумаги, тем ниже риск.</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4554A54-8795-4A11-AC9D-487E45EF1614}"/>
              </a:ext>
            </a:extLst>
          </p:cNvPr>
          <p:cNvSpPr txBox="1"/>
          <p:nvPr/>
        </p:nvSpPr>
        <p:spPr>
          <a:xfrm>
            <a:off x="297657" y="2135858"/>
            <a:ext cx="11596685" cy="878895"/>
          </a:xfrm>
          <a:prstGeom prst="rect">
            <a:avLst/>
          </a:prstGeom>
          <a:solidFill>
            <a:schemeClr val="accent6">
              <a:lumMod val="20000"/>
              <a:lumOff val="80000"/>
            </a:schemeClr>
          </a:solidFill>
        </p:spPr>
        <p:txBody>
          <a:bodyPr wrap="square">
            <a:spAutoFit/>
          </a:bodyPr>
          <a:lstStyle/>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По наличию дохода ценные бумаги подразделяются на </a:t>
            </a:r>
            <a:r>
              <a:rPr lang="ru-RU"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доходные</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(высокодоходные,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среднедоходные</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низкодоходные) и </a:t>
            </a:r>
            <a:r>
              <a:rPr lang="ru-RU"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бездоходные</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AC90CC6-729F-42CB-84FC-75BDFF5512C3}"/>
              </a:ext>
            </a:extLst>
          </p:cNvPr>
          <p:cNvSpPr txBox="1"/>
          <p:nvPr/>
        </p:nvSpPr>
        <p:spPr>
          <a:xfrm>
            <a:off x="297657" y="3554781"/>
            <a:ext cx="11596685" cy="1294393"/>
          </a:xfrm>
          <a:prstGeom prst="rect">
            <a:avLst/>
          </a:prstGeom>
          <a:solidFill>
            <a:schemeClr val="accent6">
              <a:lumMod val="20000"/>
              <a:lumOff val="80000"/>
            </a:schemeClr>
          </a:solidFill>
        </p:spPr>
        <p:txBody>
          <a:bodyPr wrap="square">
            <a:spAutoFit/>
          </a:bodyPr>
          <a:lstStyle/>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По форме доходов выделяют процентные (купонные) с фиксированной или плавающей ставкой, процентные (бескупонные), дисконтные, индексируемые, выигрышные, премиальные ценные бумаги. Ценные бумаги могут быть с фиксированным и с колеблющимся доходом.</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7EBCA0C-92E4-45A9-97AA-BB1F509AB28C}"/>
              </a:ext>
            </a:extLst>
          </p:cNvPr>
          <p:cNvSpPr txBox="1"/>
          <p:nvPr/>
        </p:nvSpPr>
        <p:spPr>
          <a:xfrm>
            <a:off x="447674" y="5424861"/>
            <a:ext cx="11206163" cy="463397"/>
          </a:xfrm>
          <a:prstGeom prst="rect">
            <a:avLst/>
          </a:prstGeom>
          <a:noFill/>
        </p:spPr>
        <p:txBody>
          <a:bodyPr wrap="square">
            <a:spAutoFit/>
          </a:bodyPr>
          <a:lstStyle/>
          <a:p>
            <a:pPr indent="450215" algn="just">
              <a:lnSpc>
                <a:spcPct val="150000"/>
              </a:lnSpc>
              <a:spcAft>
                <a:spcPts val="800"/>
              </a:spcAft>
            </a:pP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Существуют следующие способы получения доходов по ценным бумагам.</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167384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Light"/>
        <a:ea typeface="微软雅黑"/>
        <a:cs typeface=""/>
      </a:majorFont>
      <a:minorFont>
        <a:latin typeface="Calibri"/>
        <a:ea typeface="新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TotalTime>
  <Words>6281</Words>
  <Application>Microsoft Office PowerPoint</Application>
  <PresentationFormat>Широкоэкранный</PresentationFormat>
  <Paragraphs>247</Paragraphs>
  <Slides>39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39</vt:i4>
      </vt:variant>
    </vt:vector>
  </HeadingPairs>
  <TitlesOfParts>
    <vt:vector size="47" baseType="lpstr">
      <vt:lpstr>微软雅黑</vt:lpstr>
      <vt:lpstr>Arial</vt:lpstr>
      <vt:lpstr>Calibri</vt:lpstr>
      <vt:lpstr>Calibri Light</vt:lpstr>
      <vt:lpstr>Symbol</vt:lpstr>
      <vt:lpstr>Times New Roman</vt:lpstr>
      <vt:lpstr>Wingdings</vt:lpstr>
      <vt:lpstr>Office 主题</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Оля У</cp:lastModifiedBy>
  <cp:revision>159</cp:revision>
  <dcterms:created xsi:type="dcterms:W3CDTF">2015-01-18T03:35:19Z</dcterms:created>
  <dcterms:modified xsi:type="dcterms:W3CDTF">2021-10-04T11:42:35Z</dcterms:modified>
</cp:coreProperties>
</file>